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5" r:id="rId1"/>
    <p:sldMasterId id="2147483687" r:id="rId2"/>
    <p:sldMasterId id="2147483689" r:id="rId3"/>
    <p:sldMasterId id="2147483704" r:id="rId4"/>
    <p:sldMasterId id="2147483718" r:id="rId5"/>
    <p:sldMasterId id="2147483732" r:id="rId6"/>
    <p:sldMasterId id="2147483746" r:id="rId7"/>
    <p:sldMasterId id="2147483758" r:id="rId8"/>
  </p:sldMasterIdLst>
  <p:notesMasterIdLst>
    <p:notesMasterId r:id="rId44"/>
  </p:notesMasterIdLst>
  <p:sldIdLst>
    <p:sldId id="279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</p:sldIdLst>
  <p:sldSz cx="12192000" cy="6858000"/>
  <p:notesSz cx="6858000" cy="9144000"/>
  <p:embeddedFontLst>
    <p:embeddedFont>
      <p:font typeface="Arial Black" panose="020B0604020202020204" pitchFamily="34" charset="0"/>
      <p:bold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Tahoma" panose="020B0604030504040204" pitchFamily="34" charset="0"/>
      <p:regular r:id="rId50"/>
      <p:bold r:id="rId51"/>
    </p:embeddedFont>
    <p:embeddedFont>
      <p:font typeface="Verdana" panose="020B0604030504040204" pitchFamily="34" charset="0"/>
      <p:regular r:id="rId52"/>
      <p:bold r:id="rId53"/>
      <p:italic r:id="rId54"/>
      <p:boldItalic r:id="rId55"/>
    </p:embeddedFont>
    <p:embeddedFont>
      <p:font typeface="VNI-Centur" pitchFamily="2"/>
      <p:regular r:id="rId56"/>
      <p:bold r:id="rId57"/>
      <p:italic r:id="rId58"/>
      <p:boldItalic r:id="rId59"/>
    </p:embeddedFont>
    <p:embeddedFont>
      <p:font typeface="VNI-Cooper" pitchFamily="2"/>
      <p:bold r:id="rId60"/>
    </p:embeddedFont>
    <p:embeddedFont>
      <p:font typeface="VNI-Duff" pitchFamily="2"/>
      <p:regular r:id="rId6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>
        <p:scale>
          <a:sx n="60" d="100"/>
          <a:sy n="60" d="100"/>
        </p:scale>
        <p:origin x="-1020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5" Type="http://schemas.openxmlformats.org/officeDocument/2006/relationships/slideMaster" Target="slideMasters/slideMaster5.xml"/><Relationship Id="rId61" Type="http://schemas.openxmlformats.org/officeDocument/2006/relationships/font" Target="fonts/font17.fntdata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font" Target="fonts/font10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E045B-4010-453F-89FF-38D582C19F08}" type="datetimeFigureOut">
              <a:rPr lang="en-US" smtClean="0"/>
              <a:t>11/9/21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764C5-6E7A-44A4-B8CC-C41B10DBE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3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9pPr>
          </a:lstStyle>
          <a:p>
            <a:fld id="{406FE017-DBB5-421F-AB12-C5BA083FEB57}" type="slidenum">
              <a:rPr lang="vi-VN">
                <a:solidFill>
                  <a:prstClr val="black"/>
                </a:solidFill>
                <a:latin typeface="Arial" charset="0"/>
              </a:rPr>
              <a:pPr/>
              <a:t>20</a:t>
            </a:fld>
            <a:endParaRPr lang="vi-VN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33"/>
            <a:ext cx="2844800" cy="476251"/>
          </a:xfrm>
          <a:prstGeom prst="rect">
            <a:avLst/>
          </a:prstGeom>
        </p:spPr>
        <p:txBody>
          <a:bodyPr lIns="38346" tIns="19172" rIns="38346" bIns="19172"/>
          <a:lstStyle>
            <a:lvl1pPr defTabSz="91305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33"/>
            <a:ext cx="3860800" cy="476251"/>
          </a:xfrm>
          <a:prstGeom prst="rect">
            <a:avLst/>
          </a:prstGeom>
        </p:spPr>
        <p:txBody>
          <a:bodyPr lIns="38346" tIns="19172" rIns="38346" bIns="19172"/>
          <a:lstStyle>
            <a:lvl1pPr defTabSz="91305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33"/>
            <a:ext cx="2844800" cy="476251"/>
          </a:xfrm>
          <a:prstGeom prst="rect">
            <a:avLst/>
          </a:prstGeom>
        </p:spPr>
        <p:txBody>
          <a:bodyPr lIns="38346" tIns="19172" rIns="38346" bIns="19172"/>
          <a:lstStyle>
            <a:lvl1pPr defTabSz="91305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D212395B-93B1-4EFB-857C-0A2880633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5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Cooper" pitchFamily="2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Cooper" pitchFamily="2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Cooper" pitchFamily="2" charset="0"/>
                <a:cs typeface="Arial" charset="0"/>
              </a:defRPr>
            </a:lvl1pPr>
          </a:lstStyle>
          <a:p>
            <a:pPr>
              <a:defRPr/>
            </a:pPr>
            <a:fld id="{5563AA00-EEBD-4B9C-8CA1-DD94F5BE6BF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840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Cooper" pitchFamily="2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Cooper" pitchFamily="2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Cooper" pitchFamily="2" charset="0"/>
                <a:cs typeface="Arial" charset="0"/>
              </a:defRPr>
            </a:lvl1pPr>
          </a:lstStyle>
          <a:p>
            <a:pPr>
              <a:defRPr/>
            </a:pPr>
            <a:fld id="{6AF596E9-0A42-424D-8231-0B7821436CD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2526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Cooper" pitchFamily="2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Cooper" pitchFamily="2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Cooper" pitchFamily="2" charset="0"/>
                <a:cs typeface="Arial" charset="0"/>
              </a:defRPr>
            </a:lvl1pPr>
          </a:lstStyle>
          <a:p>
            <a:pPr>
              <a:defRPr/>
            </a:pPr>
            <a:fld id="{14BF3C08-5BE8-4669-AA66-D4A0078E343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2728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Cooper" pitchFamily="2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Cooper" pitchFamily="2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Cooper" pitchFamily="2" charset="0"/>
                <a:cs typeface="Arial" charset="0"/>
              </a:defRPr>
            </a:lvl1pPr>
          </a:lstStyle>
          <a:p>
            <a:pPr>
              <a:defRPr/>
            </a:pPr>
            <a:fld id="{FEBB3E1D-B3EB-42BD-B06C-8BFA5E2E99D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7076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92100"/>
            <a:ext cx="27432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92100"/>
            <a:ext cx="80264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Cooper" pitchFamily="2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Cooper" pitchFamily="2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Cooper" pitchFamily="2" charset="0"/>
                <a:cs typeface="Arial" charset="0"/>
              </a:defRPr>
            </a:lvl1pPr>
          </a:lstStyle>
          <a:p>
            <a:pPr>
              <a:defRPr/>
            </a:pPr>
            <a:fld id="{0FC2AFC1-02B3-4B81-A16F-BD8CFAAEFD0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9460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0"/>
            <a:ext cx="109728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Cooper" pitchFamily="2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Cooper" pitchFamily="2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Cooper" pitchFamily="2" charset="0"/>
                <a:cs typeface="Arial" charset="0"/>
              </a:defRPr>
            </a:lvl1pPr>
          </a:lstStyle>
          <a:p>
            <a:pPr>
              <a:defRPr/>
            </a:pPr>
            <a:fld id="{96165D70-0188-4115-A6D1-D0CC9DECEBA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0721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05000"/>
            <a:ext cx="10972800" cy="4114800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Cooper" pitchFamily="2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Cooper" pitchFamily="2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Cooper" pitchFamily="2" charset="0"/>
                <a:cs typeface="Arial" charset="0"/>
              </a:defRPr>
            </a:lvl1pPr>
          </a:lstStyle>
          <a:p>
            <a:pPr>
              <a:defRPr/>
            </a:pPr>
            <a:fld id="{D257B15D-9332-4EB9-AA00-2ED2DBE8A40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0052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" y="0"/>
            <a:ext cx="11741151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31740320 w 596"/>
                  <a:gd name="T1" fmla="*/ 686912176 h 666"/>
                  <a:gd name="T2" fmla="*/ 11362993 w 596"/>
                  <a:gd name="T3" fmla="*/ 632644278 h 666"/>
                  <a:gd name="T4" fmla="*/ 0 w 596"/>
                  <a:gd name="T5" fmla="*/ 536068533 h 666"/>
                  <a:gd name="T6" fmla="*/ 7908201 w 596"/>
                  <a:gd name="T7" fmla="*/ 412185869 h 666"/>
                  <a:gd name="T8" fmla="*/ 49059256 w 596"/>
                  <a:gd name="T9" fmla="*/ 280426508 h 666"/>
                  <a:gd name="T10" fmla="*/ 134810298 w 596"/>
                  <a:gd name="T11" fmla="*/ 155701719 h 666"/>
                  <a:gd name="T12" fmla="*/ 278683983 w 596"/>
                  <a:gd name="T13" fmla="*/ 57449071 h 666"/>
                  <a:gd name="T14" fmla="*/ 484104943 w 596"/>
                  <a:gd name="T15" fmla="*/ 3366408 h 666"/>
                  <a:gd name="T16" fmla="*/ 745342537 w 596"/>
                  <a:gd name="T17" fmla="*/ 16736753 h 666"/>
                  <a:gd name="T18" fmla="*/ 949575773 w 596"/>
                  <a:gd name="T19" fmla="*/ 126586983 h 666"/>
                  <a:gd name="T20" fmla="*/ 1086415223 w 596"/>
                  <a:gd name="T21" fmla="*/ 306548345 h 666"/>
                  <a:gd name="T22" fmla="*/ 1159393106 w 596"/>
                  <a:gd name="T23" fmla="*/ 526699981 h 666"/>
                  <a:gd name="T24" fmla="*/ 1167073472 w 596"/>
                  <a:gd name="T25" fmla="*/ 759221372 h 666"/>
                  <a:gd name="T26" fmla="*/ 1110231722 w 596"/>
                  <a:gd name="T27" fmla="*/ 974620154 h 666"/>
                  <a:gd name="T28" fmla="*/ 994245479 w 596"/>
                  <a:gd name="T29" fmla="*/ 1141070234 h 666"/>
                  <a:gd name="T30" fmla="*/ 818232974 w 596"/>
                  <a:gd name="T31" fmla="*/ 1230262277 h 666"/>
                  <a:gd name="T32" fmla="*/ 762913436 w 596"/>
                  <a:gd name="T33" fmla="*/ 1222392466 h 666"/>
                  <a:gd name="T34" fmla="*/ 864566505 w 596"/>
                  <a:gd name="T35" fmla="*/ 1145283964 h 666"/>
                  <a:gd name="T36" fmla="*/ 945186425 w 596"/>
                  <a:gd name="T37" fmla="*/ 1009668954 h 666"/>
                  <a:gd name="T38" fmla="*/ 997784751 w 596"/>
                  <a:gd name="T39" fmla="*/ 842115501 h 666"/>
                  <a:gd name="T40" fmla="*/ 1019653112 w 596"/>
                  <a:gd name="T41" fmla="*/ 659279338 h 666"/>
                  <a:gd name="T42" fmla="*/ 1008298679 w 596"/>
                  <a:gd name="T43" fmla="*/ 478668284 h 666"/>
                  <a:gd name="T44" fmla="*/ 951472717 w 596"/>
                  <a:gd name="T45" fmla="*/ 322917400 h 666"/>
                  <a:gd name="T46" fmla="*/ 848784033 w 596"/>
                  <a:gd name="T47" fmla="*/ 207885823 h 666"/>
                  <a:gd name="T48" fmla="*/ 669231650 w 596"/>
                  <a:gd name="T49" fmla="*/ 138769689 h 666"/>
                  <a:gd name="T50" fmla="*/ 482253275 w 596"/>
                  <a:gd name="T51" fmla="*/ 113142645 h 666"/>
                  <a:gd name="T52" fmla="*/ 341107583 w 596"/>
                  <a:gd name="T53" fmla="*/ 131389212 h 666"/>
                  <a:gd name="T54" fmla="*/ 237555572 w 596"/>
                  <a:gd name="T55" fmla="*/ 187324422 h 666"/>
                  <a:gd name="T56" fmla="*/ 164587064 w 596"/>
                  <a:gd name="T57" fmla="*/ 276212778 h 666"/>
                  <a:gd name="T58" fmla="*/ 111284912 w 596"/>
                  <a:gd name="T59" fmla="*/ 381848862 h 666"/>
                  <a:gd name="T60" fmla="*/ 77961950 w 596"/>
                  <a:gd name="T61" fmla="*/ 504250607 h 666"/>
                  <a:gd name="T62" fmla="*/ 55257408 w 596"/>
                  <a:gd name="T63" fmla="*/ 629351828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6699"/>
                  </a:solidFill>
                  <a:latin typeface="VNI-Cooper" pitchFamily="2" charset="0"/>
                  <a:cs typeface="Arial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50369732 h 237"/>
                  <a:gd name="T4" fmla="*/ 5718647 w 257"/>
                  <a:gd name="T5" fmla="*/ 101129053 h 237"/>
                  <a:gd name="T6" fmla="*/ 10126203 w 257"/>
                  <a:gd name="T7" fmla="*/ 151579244 h 237"/>
                  <a:gd name="T8" fmla="*/ 18709286 w 257"/>
                  <a:gd name="T9" fmla="*/ 198862834 h 237"/>
                  <a:gd name="T10" fmla="*/ 31441624 w 257"/>
                  <a:gd name="T11" fmla="*/ 241134538 h 237"/>
                  <a:gd name="T12" fmla="*/ 46777955 w 257"/>
                  <a:gd name="T13" fmla="*/ 285416513 h 237"/>
                  <a:gd name="T14" fmla="*/ 65832214 w 257"/>
                  <a:gd name="T15" fmla="*/ 326280702 h 237"/>
                  <a:gd name="T16" fmla="*/ 88566777 w 257"/>
                  <a:gd name="T17" fmla="*/ 360474461 h 237"/>
                  <a:gd name="T18" fmla="*/ 116633275 w 257"/>
                  <a:gd name="T19" fmla="*/ 393041430 h 237"/>
                  <a:gd name="T20" fmla="*/ 149477495 w 257"/>
                  <a:gd name="T21" fmla="*/ 420958932 h 237"/>
                  <a:gd name="T22" fmla="*/ 184709366 w 257"/>
                  <a:gd name="T23" fmla="*/ 443619946 h 237"/>
                  <a:gd name="T24" fmla="*/ 228047995 w 257"/>
                  <a:gd name="T25" fmla="*/ 461615637 h 237"/>
                  <a:gd name="T26" fmla="*/ 274980414 w 257"/>
                  <a:gd name="T27" fmla="*/ 473330720 h 237"/>
                  <a:gd name="T28" fmla="*/ 327547516 w 257"/>
                  <a:gd name="T29" fmla="*/ 479801381 h 237"/>
                  <a:gd name="T30" fmla="*/ 382904222 w 257"/>
                  <a:gd name="T31" fmla="*/ 477857406 h 237"/>
                  <a:gd name="T32" fmla="*/ 447323069 w 257"/>
                  <a:gd name="T33" fmla="*/ 469716842 h 237"/>
                  <a:gd name="T34" fmla="*/ 389909345 w 257"/>
                  <a:gd name="T35" fmla="*/ 459606057 h 237"/>
                  <a:gd name="T36" fmla="*/ 339118404 w 257"/>
                  <a:gd name="T37" fmla="*/ 445553438 h 237"/>
                  <a:gd name="T38" fmla="*/ 296131718 w 257"/>
                  <a:gd name="T39" fmla="*/ 429023222 h 237"/>
                  <a:gd name="T40" fmla="*/ 257689909 w 257"/>
                  <a:gd name="T41" fmla="*/ 412868515 h 237"/>
                  <a:gd name="T42" fmla="*/ 222484831 w 257"/>
                  <a:gd name="T43" fmla="*/ 390386396 h 237"/>
                  <a:gd name="T44" fmla="*/ 195066660 w 257"/>
                  <a:gd name="T45" fmla="*/ 368624598 h 237"/>
                  <a:gd name="T46" fmla="*/ 169130438 w 257"/>
                  <a:gd name="T47" fmla="*/ 342263587 h 237"/>
                  <a:gd name="T48" fmla="*/ 146265347 w 257"/>
                  <a:gd name="T49" fmla="*/ 313340264 h 237"/>
                  <a:gd name="T50" fmla="*/ 125210022 w 257"/>
                  <a:gd name="T51" fmla="*/ 285416513 h 237"/>
                  <a:gd name="T52" fmla="*/ 106507075 w 257"/>
                  <a:gd name="T53" fmla="*/ 252849436 h 237"/>
                  <a:gd name="T54" fmla="*/ 90910814 w 257"/>
                  <a:gd name="T55" fmla="*/ 216867399 h 237"/>
                  <a:gd name="T56" fmla="*/ 75067828 w 257"/>
                  <a:gd name="T57" fmla="*/ 177823007 h 237"/>
                  <a:gd name="T58" fmla="*/ 57127226 w 257"/>
                  <a:gd name="T59" fmla="*/ 139852434 h 237"/>
                  <a:gd name="T60" fmla="*/ 39862805 w 257"/>
                  <a:gd name="T61" fmla="*/ 94855969 h 237"/>
                  <a:gd name="T62" fmla="*/ 21054176 w 257"/>
                  <a:gd name="T63" fmla="*/ 4875740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6699"/>
                  </a:solidFill>
                  <a:latin typeface="VNI-Cooper" pitchFamily="2" charset="0"/>
                  <a:cs typeface="Arial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147700166 w 124"/>
                  <a:gd name="T1" fmla="*/ 0 h 110"/>
                  <a:gd name="T2" fmla="*/ 238020274 w 124"/>
                  <a:gd name="T3" fmla="*/ 262469177 h 110"/>
                  <a:gd name="T4" fmla="*/ 230328476 w 124"/>
                  <a:gd name="T5" fmla="*/ 260332900 h 110"/>
                  <a:gd name="T6" fmla="*/ 205342667 w 124"/>
                  <a:gd name="T7" fmla="*/ 256153933 h 110"/>
                  <a:gd name="T8" fmla="*/ 171066213 w 124"/>
                  <a:gd name="T9" fmla="*/ 246238715 h 110"/>
                  <a:gd name="T10" fmla="*/ 130841982 w 124"/>
                  <a:gd name="T11" fmla="*/ 241038599 h 110"/>
                  <a:gd name="T12" fmla="*/ 86919211 w 124"/>
                  <a:gd name="T13" fmla="*/ 236626070 h 110"/>
                  <a:gd name="T14" fmla="*/ 48022025 w 124"/>
                  <a:gd name="T15" fmla="*/ 239120927 h 110"/>
                  <a:gd name="T16" fmla="*/ 17418053 w 124"/>
                  <a:gd name="T17" fmla="*/ 248572908 h 110"/>
                  <a:gd name="T18" fmla="*/ 0 w 124"/>
                  <a:gd name="T19" fmla="*/ 268115141 h 110"/>
                  <a:gd name="T20" fmla="*/ 7797251 w 124"/>
                  <a:gd name="T21" fmla="*/ 239120927 h 110"/>
                  <a:gd name="T22" fmla="*/ 15345816 w 124"/>
                  <a:gd name="T23" fmla="*/ 216290898 h 110"/>
                  <a:gd name="T24" fmla="*/ 30836610 w 124"/>
                  <a:gd name="T25" fmla="*/ 200059202 h 110"/>
                  <a:gd name="T26" fmla="*/ 48022025 w 124"/>
                  <a:gd name="T27" fmla="*/ 184947267 h 110"/>
                  <a:gd name="T28" fmla="*/ 68885008 w 124"/>
                  <a:gd name="T29" fmla="*/ 175280136 h 110"/>
                  <a:gd name="T30" fmla="*/ 90381966 w 124"/>
                  <a:gd name="T31" fmla="*/ 172987530 h 110"/>
                  <a:gd name="T32" fmla="*/ 113420074 w 124"/>
                  <a:gd name="T33" fmla="*/ 172987530 h 110"/>
                  <a:gd name="T34" fmla="*/ 138388606 w 124"/>
                  <a:gd name="T35" fmla="*/ 180563663 h 110"/>
                  <a:gd name="T36" fmla="*/ 139951216 w 124"/>
                  <a:gd name="T37" fmla="*/ 172987530 h 110"/>
                  <a:gd name="T38" fmla="*/ 133772061 w 124"/>
                  <a:gd name="T39" fmla="*/ 136434916 h 110"/>
                  <a:gd name="T40" fmla="*/ 128768409 w 124"/>
                  <a:gd name="T41" fmla="*/ 92561734 h 110"/>
                  <a:gd name="T42" fmla="*/ 124600176 w 124"/>
                  <a:gd name="T43" fmla="*/ 73250523 h 110"/>
                  <a:gd name="T44" fmla="*/ 121217447 w 124"/>
                  <a:gd name="T45" fmla="*/ 73250523 h 110"/>
                  <a:gd name="T46" fmla="*/ 116910770 w 124"/>
                  <a:gd name="T47" fmla="*/ 70757160 h 110"/>
                  <a:gd name="T48" fmla="*/ 113420074 w 124"/>
                  <a:gd name="T49" fmla="*/ 63625410 h 110"/>
                  <a:gd name="T50" fmla="*/ 109116003 w 124"/>
                  <a:gd name="T51" fmla="*/ 56005743 h 110"/>
                  <a:gd name="T52" fmla="*/ 109116003 w 124"/>
                  <a:gd name="T53" fmla="*/ 46179504 h 110"/>
                  <a:gd name="T54" fmla="*/ 113420074 w 124"/>
                  <a:gd name="T55" fmla="*/ 34207346 h 110"/>
                  <a:gd name="T56" fmla="*/ 126142177 w 124"/>
                  <a:gd name="T57" fmla="*/ 19584502 h 110"/>
                  <a:gd name="T58" fmla="*/ 147700166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6699"/>
                  </a:solidFill>
                  <a:latin typeface="VNI-Cooper" pitchFamily="2" charset="0"/>
                  <a:cs typeface="Arial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0578430 w 109"/>
                  <a:gd name="T3" fmla="*/ 1438224 h 156"/>
                  <a:gd name="T4" fmla="*/ 38132481 w 109"/>
                  <a:gd name="T5" fmla="*/ 8554495 h 156"/>
                  <a:gd name="T6" fmla="*/ 79325653 w 109"/>
                  <a:gd name="T7" fmla="*/ 21476822 h 156"/>
                  <a:gd name="T8" fmla="*/ 123840310 w 109"/>
                  <a:gd name="T9" fmla="*/ 42325699 h 156"/>
                  <a:gd name="T10" fmla="*/ 166775081 w 109"/>
                  <a:gd name="T11" fmla="*/ 78316069 h 156"/>
                  <a:gd name="T12" fmla="*/ 206171508 w 109"/>
                  <a:gd name="T13" fmla="*/ 126093590 h 156"/>
                  <a:gd name="T14" fmla="*/ 230014508 w 109"/>
                  <a:gd name="T15" fmla="*/ 191851524 h 156"/>
                  <a:gd name="T16" fmla="*/ 233797123 w 109"/>
                  <a:gd name="T17" fmla="*/ 277219799 h 156"/>
                  <a:gd name="T18" fmla="*/ 224896255 w 109"/>
                  <a:gd name="T19" fmla="*/ 277219799 h 156"/>
                  <a:gd name="T20" fmla="*/ 212634992 w 109"/>
                  <a:gd name="T21" fmla="*/ 277219799 h 156"/>
                  <a:gd name="T22" fmla="*/ 199452470 w 109"/>
                  <a:gd name="T23" fmla="*/ 277219799 h 156"/>
                  <a:gd name="T24" fmla="*/ 187112490 w 109"/>
                  <a:gd name="T25" fmla="*/ 274025506 h 156"/>
                  <a:gd name="T26" fmla="*/ 173581432 w 109"/>
                  <a:gd name="T27" fmla="*/ 271547281 h 156"/>
                  <a:gd name="T28" fmla="*/ 158295772 w 109"/>
                  <a:gd name="T29" fmla="*/ 266910096 h 156"/>
                  <a:gd name="T30" fmla="*/ 141219940 w 109"/>
                  <a:gd name="T31" fmla="*/ 257842045 h 156"/>
                  <a:gd name="T32" fmla="*/ 123840310 w 109"/>
                  <a:gd name="T33" fmla="*/ 246734254 h 156"/>
                  <a:gd name="T34" fmla="*/ 113327690 w 109"/>
                  <a:gd name="T35" fmla="*/ 223806968 h 156"/>
                  <a:gd name="T36" fmla="*/ 113327690 w 109"/>
                  <a:gd name="T37" fmla="*/ 197135558 h 156"/>
                  <a:gd name="T38" fmla="*/ 120126818 w 109"/>
                  <a:gd name="T39" fmla="*/ 171035646 h 156"/>
                  <a:gd name="T40" fmla="*/ 126868442 w 109"/>
                  <a:gd name="T41" fmla="*/ 142281026 h 156"/>
                  <a:gd name="T42" fmla="*/ 120126818 w 109"/>
                  <a:gd name="T43" fmla="*/ 110264998 h 156"/>
                  <a:gd name="T44" fmla="*/ 103090046 w 109"/>
                  <a:gd name="T45" fmla="*/ 76892106 h 156"/>
                  <a:gd name="T46" fmla="*/ 66600483 w 109"/>
                  <a:gd name="T47" fmla="*/ 40489960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6699"/>
                  </a:solidFill>
                  <a:latin typeface="VNI-Cooper" pitchFamily="2" charset="0"/>
                  <a:cs typeface="Arial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61884612 w 46"/>
                  <a:gd name="T1" fmla="*/ 0 h 94"/>
                  <a:gd name="T2" fmla="*/ 40300853 w 46"/>
                  <a:gd name="T3" fmla="*/ 66761653 h 94"/>
                  <a:gd name="T4" fmla="*/ 30340397 w 46"/>
                  <a:gd name="T5" fmla="*/ 109581195 h 94"/>
                  <a:gd name="T6" fmla="*/ 22302133 w 46"/>
                  <a:gd name="T7" fmla="*/ 139417477 h 94"/>
                  <a:gd name="T8" fmla="*/ 0 w 46"/>
                  <a:gd name="T9" fmla="*/ 165893654 h 94"/>
                  <a:gd name="T10" fmla="*/ 23905391 w 46"/>
                  <a:gd name="T11" fmla="*/ 155415006 h 94"/>
                  <a:gd name="T12" fmla="*/ 46347788 w 46"/>
                  <a:gd name="T13" fmla="*/ 141196049 h 94"/>
                  <a:gd name="T14" fmla="*/ 64346203 w 46"/>
                  <a:gd name="T15" fmla="*/ 121305083 h 94"/>
                  <a:gd name="T16" fmla="*/ 80591851 w 46"/>
                  <a:gd name="T17" fmla="*/ 100560528 h 94"/>
                  <a:gd name="T18" fmla="*/ 90238867 w 46"/>
                  <a:gd name="T19" fmla="*/ 77797958 h 94"/>
                  <a:gd name="T20" fmla="*/ 92219328 w 46"/>
                  <a:gd name="T21" fmla="*/ 53087848 h 94"/>
                  <a:gd name="T22" fmla="*/ 83782466 w 46"/>
                  <a:gd name="T23" fmla="*/ 25964241 h 94"/>
                  <a:gd name="T24" fmla="*/ 61884612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6699"/>
                  </a:solidFill>
                  <a:latin typeface="VNI-Cooper" pitchFamily="2" charset="0"/>
                  <a:cs typeface="Arial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421907 w 54"/>
                  <a:gd name="T3" fmla="*/ 2125537 h 40"/>
                  <a:gd name="T4" fmla="*/ 10181156 w 54"/>
                  <a:gd name="T5" fmla="*/ 6906146 h 40"/>
                  <a:gd name="T6" fmla="*/ 22624791 w 54"/>
                  <a:gd name="T7" fmla="*/ 17657964 h 40"/>
                  <a:gd name="T8" fmla="*/ 36736449 w 54"/>
                  <a:gd name="T9" fmla="*/ 26246259 h 40"/>
                  <a:gd name="T10" fmla="*/ 50277313 w 54"/>
                  <a:gd name="T11" fmla="*/ 33146334 h 40"/>
                  <a:gd name="T12" fmla="*/ 66162504 w 54"/>
                  <a:gd name="T13" fmla="*/ 37237082 h 40"/>
                  <a:gd name="T14" fmla="*/ 80213353 w 54"/>
                  <a:gd name="T15" fmla="*/ 39730419 h 40"/>
                  <a:gd name="T16" fmla="*/ 94395467 w 54"/>
                  <a:gd name="T17" fmla="*/ 34962365 h 40"/>
                  <a:gd name="T18" fmla="*/ 92588820 w 54"/>
                  <a:gd name="T19" fmla="*/ 54475189 h 40"/>
                  <a:gd name="T20" fmla="*/ 87367120 w 54"/>
                  <a:gd name="T21" fmla="*/ 72118492 h 40"/>
                  <a:gd name="T22" fmla="*/ 77056376 w 54"/>
                  <a:gd name="T23" fmla="*/ 83783435 h 40"/>
                  <a:gd name="T24" fmla="*/ 64336000 w 54"/>
                  <a:gd name="T25" fmla="*/ 87603577 h 40"/>
                  <a:gd name="T26" fmla="*/ 48861916 w 54"/>
                  <a:gd name="T27" fmla="*/ 85568643 h 40"/>
                  <a:gd name="T28" fmla="*/ 32938784 w 54"/>
                  <a:gd name="T29" fmla="*/ 69963507 h 40"/>
                  <a:gd name="T30" fmla="*/ 17347916 w 54"/>
                  <a:gd name="T31" fmla="*/ 43568422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6699"/>
                  </a:solidFill>
                  <a:latin typeface="VNI-Cooper" pitchFamily="2" charset="0"/>
                  <a:cs typeface="Arial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9680131 w 149"/>
                  <a:gd name="T3" fmla="*/ 1517994691 h 704"/>
                  <a:gd name="T4" fmla="*/ 26156194 w 149"/>
                  <a:gd name="T5" fmla="*/ 2147483647 h 704"/>
                  <a:gd name="T6" fmla="*/ 45841469 w 149"/>
                  <a:gd name="T7" fmla="*/ 2147483647 h 704"/>
                  <a:gd name="T8" fmla="*/ 67654226 w 149"/>
                  <a:gd name="T9" fmla="*/ 2147483647 h 704"/>
                  <a:gd name="T10" fmla="*/ 94900751 w 149"/>
                  <a:gd name="T11" fmla="*/ 2147483647 h 704"/>
                  <a:gd name="T12" fmla="*/ 120322248 w 149"/>
                  <a:gd name="T13" fmla="*/ 2147483647 h 704"/>
                  <a:gd name="T14" fmla="*/ 144837534 w 149"/>
                  <a:gd name="T15" fmla="*/ 2147483647 h 704"/>
                  <a:gd name="T16" fmla="*/ 163906066 w 149"/>
                  <a:gd name="T17" fmla="*/ 2147483647 h 704"/>
                  <a:gd name="T18" fmla="*/ 183994195 w 149"/>
                  <a:gd name="T19" fmla="*/ 2147483647 h 704"/>
                  <a:gd name="T20" fmla="*/ 197321050 w 149"/>
                  <a:gd name="T21" fmla="*/ 2147483647 h 704"/>
                  <a:gd name="T22" fmla="*/ 204165569 w 149"/>
                  <a:gd name="T23" fmla="*/ 2147483647 h 704"/>
                  <a:gd name="T24" fmla="*/ 207158056 w 149"/>
                  <a:gd name="T25" fmla="*/ 2147483647 h 704"/>
                  <a:gd name="T26" fmla="*/ 197321050 w 149"/>
                  <a:gd name="T27" fmla="*/ 2147483647 h 704"/>
                  <a:gd name="T28" fmla="*/ 179019397 w 149"/>
                  <a:gd name="T29" fmla="*/ 2147483647 h 704"/>
                  <a:gd name="T30" fmla="*/ 151464831 w 149"/>
                  <a:gd name="T31" fmla="*/ 2147483647 h 704"/>
                  <a:gd name="T32" fmla="*/ 109863447 w 149"/>
                  <a:gd name="T33" fmla="*/ 2147483647 h 704"/>
                  <a:gd name="T34" fmla="*/ 63671894 w 149"/>
                  <a:gd name="T35" fmla="*/ 2147483647 h 704"/>
                  <a:gd name="T36" fmla="*/ 34765956 w 149"/>
                  <a:gd name="T37" fmla="*/ 2147483647 h 704"/>
                  <a:gd name="T38" fmla="*/ 16478477 w 149"/>
                  <a:gd name="T39" fmla="*/ 2147483647 h 704"/>
                  <a:gd name="T40" fmla="*/ 9680131 w 149"/>
                  <a:gd name="T41" fmla="*/ 2147483647 h 704"/>
                  <a:gd name="T42" fmla="*/ 9680131 w 149"/>
                  <a:gd name="T43" fmla="*/ 2147483647 h 704"/>
                  <a:gd name="T44" fmla="*/ 13451281 w 149"/>
                  <a:gd name="T45" fmla="*/ 2147483647 h 704"/>
                  <a:gd name="T46" fmla="*/ 20145293 w 149"/>
                  <a:gd name="T47" fmla="*/ 2147483647 h 704"/>
                  <a:gd name="T48" fmla="*/ 23163869 w 149"/>
                  <a:gd name="T49" fmla="*/ 2147483647 h 704"/>
                  <a:gd name="T50" fmla="*/ 67654226 w 149"/>
                  <a:gd name="T51" fmla="*/ 2147483647 h 704"/>
                  <a:gd name="T52" fmla="*/ 63671894 w 149"/>
                  <a:gd name="T53" fmla="*/ 2147483647 h 704"/>
                  <a:gd name="T54" fmla="*/ 59296920 w 149"/>
                  <a:gd name="T55" fmla="*/ 2147483647 h 704"/>
                  <a:gd name="T56" fmla="*/ 54327318 w 149"/>
                  <a:gd name="T57" fmla="*/ 2147483647 h 704"/>
                  <a:gd name="T58" fmla="*/ 57929826 w 149"/>
                  <a:gd name="T59" fmla="*/ 2147483647 h 704"/>
                  <a:gd name="T60" fmla="*/ 67654226 w 149"/>
                  <a:gd name="T61" fmla="*/ 2147483647 h 704"/>
                  <a:gd name="T62" fmla="*/ 94900751 w 149"/>
                  <a:gd name="T63" fmla="*/ 2147483647 h 704"/>
                  <a:gd name="T64" fmla="*/ 141018289 w 149"/>
                  <a:gd name="T65" fmla="*/ 2147483647 h 704"/>
                  <a:gd name="T66" fmla="*/ 212158646 w 149"/>
                  <a:gd name="T67" fmla="*/ 2147483647 h 704"/>
                  <a:gd name="T68" fmla="*/ 235322034 w 149"/>
                  <a:gd name="T69" fmla="*/ 2147483647 h 704"/>
                  <a:gd name="T70" fmla="*/ 245020812 w 149"/>
                  <a:gd name="T71" fmla="*/ 2147483647 h 704"/>
                  <a:gd name="T72" fmla="*/ 236969676 w 149"/>
                  <a:gd name="T73" fmla="*/ 2147483647 h 704"/>
                  <a:gd name="T74" fmla="*/ 215152441 w 149"/>
                  <a:gd name="T75" fmla="*/ 2147483647 h 704"/>
                  <a:gd name="T76" fmla="*/ 179019397 w 149"/>
                  <a:gd name="T77" fmla="*/ 2147483647 h 704"/>
                  <a:gd name="T78" fmla="*/ 132691651 w 149"/>
                  <a:gd name="T79" fmla="*/ 2147483647 h 704"/>
                  <a:gd name="T80" fmla="*/ 72000651 w 149"/>
                  <a:gd name="T81" fmla="*/ 2147483647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6699"/>
                  </a:solidFill>
                  <a:latin typeface="VNI-Cooper" pitchFamily="2" charset="0"/>
                  <a:cs typeface="Arial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616531300 w 128"/>
                <a:gd name="T1" fmla="*/ 0 h 217"/>
                <a:gd name="T2" fmla="*/ 1808468756 w 128"/>
                <a:gd name="T3" fmla="*/ 2147483647 h 217"/>
                <a:gd name="T4" fmla="*/ 1978735009 w 128"/>
                <a:gd name="T5" fmla="*/ 2147483647 h 217"/>
                <a:gd name="T6" fmla="*/ 2113610641 w 128"/>
                <a:gd name="T7" fmla="*/ 2147483647 h 217"/>
                <a:gd name="T8" fmla="*/ 2147483647 w 128"/>
                <a:gd name="T9" fmla="*/ 2147483647 h 217"/>
                <a:gd name="T10" fmla="*/ 2147483647 w 128"/>
                <a:gd name="T11" fmla="*/ 2147483647 h 217"/>
                <a:gd name="T12" fmla="*/ 1997736132 w 128"/>
                <a:gd name="T13" fmla="*/ 2147483647 h 217"/>
                <a:gd name="T14" fmla="*/ 1616531300 w 128"/>
                <a:gd name="T15" fmla="*/ 2147483647 h 217"/>
                <a:gd name="T16" fmla="*/ 1029391885 w 128"/>
                <a:gd name="T17" fmla="*/ 2147483647 h 217"/>
                <a:gd name="T18" fmla="*/ 846554707 w 128"/>
                <a:gd name="T19" fmla="*/ 2147483647 h 217"/>
                <a:gd name="T20" fmla="*/ 654613878 w 128"/>
                <a:gd name="T21" fmla="*/ 2147483647 h 217"/>
                <a:gd name="T22" fmla="*/ 450869465 w 128"/>
                <a:gd name="T23" fmla="*/ 2147483647 h 217"/>
                <a:gd name="T24" fmla="*/ 273064743 w 128"/>
                <a:gd name="T25" fmla="*/ 2147483647 h 217"/>
                <a:gd name="T26" fmla="*/ 134921602 w 128"/>
                <a:gd name="T27" fmla="*/ 2147483647 h 217"/>
                <a:gd name="T28" fmla="*/ 35136778 w 128"/>
                <a:gd name="T29" fmla="*/ 2147483647 h 217"/>
                <a:gd name="T30" fmla="*/ 0 w 128"/>
                <a:gd name="T31" fmla="*/ 2147483647 h 217"/>
                <a:gd name="T32" fmla="*/ 21188313 w 128"/>
                <a:gd name="T33" fmla="*/ 2147483647 h 217"/>
                <a:gd name="T34" fmla="*/ 223741754 w 128"/>
                <a:gd name="T35" fmla="*/ 2147483647 h 217"/>
                <a:gd name="T36" fmla="*/ 497134084 w 128"/>
                <a:gd name="T37" fmla="*/ 2147483647 h 217"/>
                <a:gd name="T38" fmla="*/ 791672523 w 128"/>
                <a:gd name="T39" fmla="*/ 2147483647 h 217"/>
                <a:gd name="T40" fmla="*/ 1084261654 w 128"/>
                <a:gd name="T41" fmla="*/ 2147483647 h 217"/>
                <a:gd name="T42" fmla="*/ 1357150304 w 128"/>
                <a:gd name="T43" fmla="*/ 2147483647 h 217"/>
                <a:gd name="T44" fmla="*/ 1568212870 w 128"/>
                <a:gd name="T45" fmla="*/ 2147483647 h 217"/>
                <a:gd name="T46" fmla="*/ 1670011891 w 128"/>
                <a:gd name="T47" fmla="*/ 2147483647 h 217"/>
                <a:gd name="T48" fmla="*/ 1616531300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6699"/>
                </a:solidFill>
                <a:latin typeface="VNI-Cooper" pitchFamily="2" charset="0"/>
                <a:cs typeface="Arial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6699"/>
                </a:solidFill>
                <a:latin typeface="VNI-Cooper" pitchFamily="2" charset="0"/>
                <a:cs typeface="Arial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6699"/>
                </a:solidFill>
                <a:latin typeface="VNI-Cooper" pitchFamily="2" charset="0"/>
                <a:cs typeface="Arial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147483647 w 117"/>
                <a:gd name="T1" fmla="*/ 0 h 132"/>
                <a:gd name="T2" fmla="*/ 0 w 117"/>
                <a:gd name="T3" fmla="*/ 2147483647 h 132"/>
                <a:gd name="T4" fmla="*/ 1335468289 w 117"/>
                <a:gd name="T5" fmla="*/ 2147483647 h 132"/>
                <a:gd name="T6" fmla="*/ 2147483647 w 117"/>
                <a:gd name="T7" fmla="*/ 2147483647 h 132"/>
                <a:gd name="T8" fmla="*/ 2147483647 w 117"/>
                <a:gd name="T9" fmla="*/ 2147483647 h 132"/>
                <a:gd name="T10" fmla="*/ 2147483647 w 117"/>
                <a:gd name="T11" fmla="*/ 2147483647 h 132"/>
                <a:gd name="T12" fmla="*/ 2147483647 w 117"/>
                <a:gd name="T13" fmla="*/ 2147483647 h 132"/>
                <a:gd name="T14" fmla="*/ 2147483647 w 117"/>
                <a:gd name="T15" fmla="*/ 2147483647 h 132"/>
                <a:gd name="T16" fmla="*/ 2147483647 w 117"/>
                <a:gd name="T17" fmla="*/ 2147483647 h 132"/>
                <a:gd name="T18" fmla="*/ 2147483647 w 117"/>
                <a:gd name="T19" fmla="*/ 2147483647 h 132"/>
                <a:gd name="T20" fmla="*/ 2147483647 w 117"/>
                <a:gd name="T21" fmla="*/ 2147483647 h 132"/>
                <a:gd name="T22" fmla="*/ 2147483647 w 117"/>
                <a:gd name="T23" fmla="*/ 2147483647 h 132"/>
                <a:gd name="T24" fmla="*/ 2147483647 w 117"/>
                <a:gd name="T25" fmla="*/ 2147483647 h 132"/>
                <a:gd name="T26" fmla="*/ 2147483647 w 117"/>
                <a:gd name="T27" fmla="*/ 2147483647 h 132"/>
                <a:gd name="T28" fmla="*/ 2147483647 w 117"/>
                <a:gd name="T29" fmla="*/ 2147483647 h 132"/>
                <a:gd name="T30" fmla="*/ 2147483647 w 117"/>
                <a:gd name="T31" fmla="*/ 2147483647 h 132"/>
                <a:gd name="T32" fmla="*/ 2147483647 w 117"/>
                <a:gd name="T33" fmla="*/ 2147483647 h 132"/>
                <a:gd name="T34" fmla="*/ 2147483647 w 117"/>
                <a:gd name="T35" fmla="*/ 2147483647 h 132"/>
                <a:gd name="T36" fmla="*/ 2147483647 w 117"/>
                <a:gd name="T37" fmla="*/ 2147483647 h 132"/>
                <a:gd name="T38" fmla="*/ 2147483647 w 117"/>
                <a:gd name="T39" fmla="*/ 2147483647 h 132"/>
                <a:gd name="T40" fmla="*/ 2147483647 w 117"/>
                <a:gd name="T41" fmla="*/ 2147483647 h 132"/>
                <a:gd name="T42" fmla="*/ 2147483647 w 117"/>
                <a:gd name="T43" fmla="*/ 2147483647 h 132"/>
                <a:gd name="T44" fmla="*/ 2147483647 w 117"/>
                <a:gd name="T45" fmla="*/ 2147483647 h 132"/>
                <a:gd name="T46" fmla="*/ 2147483647 w 117"/>
                <a:gd name="T47" fmla="*/ 2147483647 h 132"/>
                <a:gd name="T48" fmla="*/ 2147483647 w 117"/>
                <a:gd name="T49" fmla="*/ 2147483647 h 132"/>
                <a:gd name="T50" fmla="*/ 2147483647 w 117"/>
                <a:gd name="T51" fmla="*/ 2147483647 h 132"/>
                <a:gd name="T52" fmla="*/ 2147483647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6699"/>
                </a:solidFill>
                <a:latin typeface="VNI-Cooper" pitchFamily="2" charset="0"/>
                <a:cs typeface="Arial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147483647 w 29"/>
                <a:gd name="T1" fmla="*/ 0 h 77"/>
                <a:gd name="T2" fmla="*/ 2147483647 w 29"/>
                <a:gd name="T3" fmla="*/ 0 h 77"/>
                <a:gd name="T4" fmla="*/ 2147483647 w 29"/>
                <a:gd name="T5" fmla="*/ 2147483647 h 77"/>
                <a:gd name="T6" fmla="*/ 2147483647 w 29"/>
                <a:gd name="T7" fmla="*/ 2147483647 h 77"/>
                <a:gd name="T8" fmla="*/ 1549681956 w 29"/>
                <a:gd name="T9" fmla="*/ 2147483647 h 77"/>
                <a:gd name="T10" fmla="*/ 387420489 w 29"/>
                <a:gd name="T11" fmla="*/ 2147483647 h 77"/>
                <a:gd name="T12" fmla="*/ 0 w 29"/>
                <a:gd name="T13" fmla="*/ 2147483647 h 77"/>
                <a:gd name="T14" fmla="*/ 1162261467 w 29"/>
                <a:gd name="T15" fmla="*/ 2147483647 h 77"/>
                <a:gd name="T16" fmla="*/ 2147483647 w 29"/>
                <a:gd name="T17" fmla="*/ 2147483647 h 77"/>
                <a:gd name="T18" fmla="*/ 2147483647 w 29"/>
                <a:gd name="T19" fmla="*/ 2147483647 h 77"/>
                <a:gd name="T20" fmla="*/ 2147483647 w 29"/>
                <a:gd name="T21" fmla="*/ 2147483647 h 77"/>
                <a:gd name="T22" fmla="*/ 2147483647 w 29"/>
                <a:gd name="T23" fmla="*/ 2147483647 h 77"/>
                <a:gd name="T24" fmla="*/ 214748364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6699"/>
                </a:solidFill>
                <a:latin typeface="VNI-Cooper" pitchFamily="2" charset="0"/>
                <a:cs typeface="Arial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6699"/>
                </a:solidFill>
                <a:latin typeface="VNI-Cooper" pitchFamily="2" charset="0"/>
                <a:cs typeface="Arial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6699"/>
                  </a:solidFill>
                  <a:latin typeface="VNI-Cooper" pitchFamily="2" charset="0"/>
                  <a:cs typeface="Arial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6699"/>
                  </a:solidFill>
                  <a:latin typeface="VNI-Cooper" pitchFamily="2" charset="0"/>
                  <a:cs typeface="Arial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6699"/>
                  </a:solidFill>
                  <a:latin typeface="VNI-Cooper" pitchFamily="2" charset="0"/>
                  <a:cs typeface="Arial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6699"/>
                  </a:solidFill>
                  <a:latin typeface="VNI-Cooper" pitchFamily="2" charset="0"/>
                  <a:cs typeface="Arial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6699"/>
                  </a:solidFill>
                  <a:latin typeface="VNI-Cooper" pitchFamily="2" charset="0"/>
                  <a:cs typeface="Arial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6699"/>
                  </a:solidFill>
                  <a:latin typeface="VNI-Cooper" pitchFamily="2" charset="0"/>
                  <a:cs typeface="Arial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6699"/>
                  </a:solidFill>
                  <a:latin typeface="VNI-Cooper" pitchFamily="2" charset="0"/>
                  <a:cs typeface="Arial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6699"/>
                  </a:solidFill>
                  <a:latin typeface="VNI-Cooper" pitchFamily="2" charset="0"/>
                  <a:cs typeface="Arial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6699"/>
                  </a:solidFill>
                  <a:latin typeface="VNI-Cooper" pitchFamily="2" charset="0"/>
                  <a:cs typeface="Arial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6699"/>
                  </a:solidFill>
                  <a:latin typeface="VNI-Cooper" pitchFamily="2" charset="0"/>
                  <a:cs typeface="Arial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6699"/>
                  </a:solidFill>
                  <a:latin typeface="VNI-Cooper" pitchFamily="2" charset="0"/>
                  <a:cs typeface="Arial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6699"/>
                  </a:solidFill>
                  <a:latin typeface="VNI-Cooper" pitchFamily="2" charset="0"/>
                  <a:cs typeface="Arial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6699"/>
                  </a:solidFill>
                  <a:latin typeface="VNI-Cooper" pitchFamily="2" charset="0"/>
                  <a:cs typeface="Arial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6699"/>
                  </a:solidFill>
                  <a:latin typeface="VNI-Cooper" pitchFamily="2" charset="0"/>
                  <a:cs typeface="Arial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6699"/>
                  </a:solidFill>
                  <a:latin typeface="VNI-Cooper" pitchFamily="2" charset="0"/>
                  <a:cs typeface="Arial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6699"/>
                </a:solidFill>
                <a:latin typeface="VNI-Cooper" pitchFamily="2" charset="0"/>
                <a:cs typeface="Arial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72418885 h 237"/>
                <a:gd name="T4" fmla="*/ 124497468 w 257"/>
                <a:gd name="T5" fmla="*/ 738479854 h 237"/>
                <a:gd name="T6" fmla="*/ 247324902 w 257"/>
                <a:gd name="T7" fmla="*/ 1108969142 h 237"/>
                <a:gd name="T8" fmla="*/ 455344569 w 257"/>
                <a:gd name="T9" fmla="*/ 1446755419 h 237"/>
                <a:gd name="T10" fmla="*/ 751244498 w 257"/>
                <a:gd name="T11" fmla="*/ 1760698499 h 237"/>
                <a:gd name="T12" fmla="*/ 1128205363 w 257"/>
                <a:gd name="T13" fmla="*/ 2083426141 h 237"/>
                <a:gd name="T14" fmla="*/ 1582608922 w 257"/>
                <a:gd name="T15" fmla="*/ 2147483647 h 237"/>
                <a:gd name="T16" fmla="*/ 2115948113 w 257"/>
                <a:gd name="T17" fmla="*/ 2147483647 h 237"/>
                <a:gd name="T18" fmla="*/ 2147483647 w 257"/>
                <a:gd name="T19" fmla="*/ 2147483647 h 237"/>
                <a:gd name="T20" fmla="*/ 2147483647 w 257"/>
                <a:gd name="T21" fmla="*/ 2147483647 h 237"/>
                <a:gd name="T22" fmla="*/ 2147483647 w 257"/>
                <a:gd name="T23" fmla="*/ 2147483647 h 237"/>
                <a:gd name="T24" fmla="*/ 2147483647 w 257"/>
                <a:gd name="T25" fmla="*/ 2147483647 h 237"/>
                <a:gd name="T26" fmla="*/ 2147483647 w 257"/>
                <a:gd name="T27" fmla="*/ 2147483647 h 237"/>
                <a:gd name="T28" fmla="*/ 2147483647 w 257"/>
                <a:gd name="T29" fmla="*/ 2147483647 h 237"/>
                <a:gd name="T30" fmla="*/ 2147483647 w 257"/>
                <a:gd name="T31" fmla="*/ 2147483647 h 237"/>
                <a:gd name="T32" fmla="*/ 2147483647 w 257"/>
                <a:gd name="T33" fmla="*/ 2147483647 h 237"/>
                <a:gd name="T34" fmla="*/ 2147483647 w 257"/>
                <a:gd name="T35" fmla="*/ 2147483647 h 237"/>
                <a:gd name="T36" fmla="*/ 2147483647 w 257"/>
                <a:gd name="T37" fmla="*/ 2147483647 h 237"/>
                <a:gd name="T38" fmla="*/ 2147483647 w 257"/>
                <a:gd name="T39" fmla="*/ 2147483647 h 237"/>
                <a:gd name="T40" fmla="*/ 2147483647 w 257"/>
                <a:gd name="T41" fmla="*/ 2147483647 h 237"/>
                <a:gd name="T42" fmla="*/ 2147483647 w 257"/>
                <a:gd name="T43" fmla="*/ 2147483647 h 237"/>
                <a:gd name="T44" fmla="*/ 2147483647 w 257"/>
                <a:gd name="T45" fmla="*/ 2147483647 h 237"/>
                <a:gd name="T46" fmla="*/ 2147483647 w 257"/>
                <a:gd name="T47" fmla="*/ 2147483647 h 237"/>
                <a:gd name="T48" fmla="*/ 2147483647 w 257"/>
                <a:gd name="T49" fmla="*/ 2147483647 h 237"/>
                <a:gd name="T50" fmla="*/ 2147483647 w 257"/>
                <a:gd name="T51" fmla="*/ 2083426141 h 237"/>
                <a:gd name="T52" fmla="*/ 2147483647 w 257"/>
                <a:gd name="T53" fmla="*/ 1847757609 h 237"/>
                <a:gd name="T54" fmla="*/ 2147483647 w 257"/>
                <a:gd name="T55" fmla="*/ 1583536476 h 237"/>
                <a:gd name="T56" fmla="*/ 1783941593 w 257"/>
                <a:gd name="T57" fmla="*/ 1297893768 h 237"/>
                <a:gd name="T58" fmla="*/ 1364762393 w 257"/>
                <a:gd name="T59" fmla="*/ 1021592401 h 237"/>
                <a:gd name="T60" fmla="*/ 956716979 w 257"/>
                <a:gd name="T61" fmla="*/ 696157294 h 237"/>
                <a:gd name="T62" fmla="*/ 501375163 w 257"/>
                <a:gd name="T63" fmla="*/ 35355001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6699"/>
                </a:solidFill>
                <a:latin typeface="VNI-Cooper" pitchFamily="2" charset="0"/>
                <a:cs typeface="Arial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147483647 w 124"/>
                <a:gd name="T1" fmla="*/ 0 h 110"/>
                <a:gd name="T2" fmla="*/ 2147483647 w 124"/>
                <a:gd name="T3" fmla="*/ 1911465607 h 110"/>
                <a:gd name="T4" fmla="*/ 2147483647 w 124"/>
                <a:gd name="T5" fmla="*/ 1889334171 h 110"/>
                <a:gd name="T6" fmla="*/ 2147483647 w 124"/>
                <a:gd name="T7" fmla="*/ 1855510431 h 110"/>
                <a:gd name="T8" fmla="*/ 2147483647 w 124"/>
                <a:gd name="T9" fmla="*/ 1783973980 h 110"/>
                <a:gd name="T10" fmla="*/ 2147483647 w 124"/>
                <a:gd name="T11" fmla="*/ 1750148158 h 110"/>
                <a:gd name="T12" fmla="*/ 2019428682 w 124"/>
                <a:gd name="T13" fmla="*/ 1714091245 h 110"/>
                <a:gd name="T14" fmla="*/ 1127223836 w 124"/>
                <a:gd name="T15" fmla="*/ 1737114320 h 110"/>
                <a:gd name="T16" fmla="*/ 404117412 w 124"/>
                <a:gd name="T17" fmla="*/ 1806101997 h 110"/>
                <a:gd name="T18" fmla="*/ 0 w 124"/>
                <a:gd name="T19" fmla="*/ 1947519128 h 110"/>
                <a:gd name="T20" fmla="*/ 183389958 w 124"/>
                <a:gd name="T21" fmla="*/ 1737114320 h 110"/>
                <a:gd name="T22" fmla="*/ 355019708 w 124"/>
                <a:gd name="T23" fmla="*/ 1575802083 h 110"/>
                <a:gd name="T24" fmla="*/ 720454310 w 124"/>
                <a:gd name="T25" fmla="*/ 1448840709 h 110"/>
                <a:gd name="T26" fmla="*/ 1127223836 w 124"/>
                <a:gd name="T27" fmla="*/ 1343340894 h 110"/>
                <a:gd name="T28" fmla="*/ 1615277906 w 124"/>
                <a:gd name="T29" fmla="*/ 1274542577 h 110"/>
                <a:gd name="T30" fmla="*/ 2107786235 w 124"/>
                <a:gd name="T31" fmla="*/ 1251552629 h 110"/>
                <a:gd name="T32" fmla="*/ 2147483647 w 124"/>
                <a:gd name="T33" fmla="*/ 1251552629 h 110"/>
                <a:gd name="T34" fmla="*/ 2147483647 w 124"/>
                <a:gd name="T35" fmla="*/ 1309516945 h 110"/>
                <a:gd name="T36" fmla="*/ 2147483647 w 124"/>
                <a:gd name="T37" fmla="*/ 1251552629 h 110"/>
                <a:gd name="T38" fmla="*/ 2147483647 w 124"/>
                <a:gd name="T39" fmla="*/ 993952572 h 110"/>
                <a:gd name="T40" fmla="*/ 2147483647 w 124"/>
                <a:gd name="T41" fmla="*/ 672946821 h 110"/>
                <a:gd name="T42" fmla="*/ 2147483647 w 124"/>
                <a:gd name="T43" fmla="*/ 531537764 h 110"/>
                <a:gd name="T44" fmla="*/ 2147483647 w 124"/>
                <a:gd name="T45" fmla="*/ 531537764 h 110"/>
                <a:gd name="T46" fmla="*/ 2147483647 w 124"/>
                <a:gd name="T47" fmla="*/ 509611068 h 110"/>
                <a:gd name="T48" fmla="*/ 2147483647 w 124"/>
                <a:gd name="T49" fmla="*/ 462764494 h 110"/>
                <a:gd name="T50" fmla="*/ 2147483647 w 124"/>
                <a:gd name="T51" fmla="*/ 407691635 h 110"/>
                <a:gd name="T52" fmla="*/ 2147483647 w 124"/>
                <a:gd name="T53" fmla="*/ 335260585 h 110"/>
                <a:gd name="T54" fmla="*/ 2147483647 w 124"/>
                <a:gd name="T55" fmla="*/ 243333969 h 110"/>
                <a:gd name="T56" fmla="*/ 2147483647 w 124"/>
                <a:gd name="T57" fmla="*/ 141364547 h 110"/>
                <a:gd name="T58" fmla="*/ 214748364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6699"/>
                </a:solidFill>
                <a:latin typeface="VNI-Cooper" pitchFamily="2" charset="0"/>
                <a:cs typeface="Arial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516629700 w 46"/>
                <a:gd name="T1" fmla="*/ 0 h 94"/>
                <a:gd name="T2" fmla="*/ 970507905 w 46"/>
                <a:gd name="T3" fmla="*/ 473612425 h 94"/>
                <a:gd name="T4" fmla="*/ 730864444 w 46"/>
                <a:gd name="T5" fmla="*/ 775773044 h 94"/>
                <a:gd name="T6" fmla="*/ 534066976 w 46"/>
                <a:gd name="T7" fmla="*/ 987242191 h 94"/>
                <a:gd name="T8" fmla="*/ 0 w 46"/>
                <a:gd name="T9" fmla="*/ 1173954202 h 94"/>
                <a:gd name="T10" fmla="*/ 587277471 w 46"/>
                <a:gd name="T11" fmla="*/ 1096974820 h 94"/>
                <a:gd name="T12" fmla="*/ 1133788531 w 46"/>
                <a:gd name="T13" fmla="*/ 997136275 h 94"/>
                <a:gd name="T14" fmla="*/ 1570328890 w 46"/>
                <a:gd name="T15" fmla="*/ 860981496 h 94"/>
                <a:gd name="T16" fmla="*/ 1954267970 w 46"/>
                <a:gd name="T17" fmla="*/ 711280575 h 94"/>
                <a:gd name="T18" fmla="*/ 2147483647 w 46"/>
                <a:gd name="T19" fmla="*/ 548051639 h 94"/>
                <a:gd name="T20" fmla="*/ 2147483647 w 46"/>
                <a:gd name="T21" fmla="*/ 371873654 h 94"/>
                <a:gd name="T22" fmla="*/ 2043261387 w 46"/>
                <a:gd name="T23" fmla="*/ 186666141 h 94"/>
                <a:gd name="T24" fmla="*/ 151662970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6699"/>
                </a:solidFill>
                <a:latin typeface="VNI-Cooper" pitchFamily="2" charset="0"/>
                <a:cs typeface="Arial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6699"/>
                </a:solidFill>
                <a:latin typeface="VNI-Cooper" pitchFamily="2" charset="0"/>
                <a:cs typeface="Arial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231149802 w 149"/>
                <a:gd name="T3" fmla="*/ 2147483647 h 704"/>
                <a:gd name="T4" fmla="*/ 609676995 w 149"/>
                <a:gd name="T5" fmla="*/ 2147483647 h 704"/>
                <a:gd name="T6" fmla="*/ 1069606807 w 149"/>
                <a:gd name="T7" fmla="*/ 2147483647 h 704"/>
                <a:gd name="T8" fmla="*/ 1563831814 w 149"/>
                <a:gd name="T9" fmla="*/ 2147483647 h 704"/>
                <a:gd name="T10" fmla="*/ 2147483647 w 149"/>
                <a:gd name="T11" fmla="*/ 2147483647 h 704"/>
                <a:gd name="T12" fmla="*/ 2147483647 w 149"/>
                <a:gd name="T13" fmla="*/ 2147483647 h 704"/>
                <a:gd name="T14" fmla="*/ 2147483647 w 149"/>
                <a:gd name="T15" fmla="*/ 2147483647 h 704"/>
                <a:gd name="T16" fmla="*/ 2147483647 w 149"/>
                <a:gd name="T17" fmla="*/ 2147483647 h 704"/>
                <a:gd name="T18" fmla="*/ 2147483647 w 149"/>
                <a:gd name="T19" fmla="*/ 2147483647 h 704"/>
                <a:gd name="T20" fmla="*/ 2147483647 w 149"/>
                <a:gd name="T21" fmla="*/ 2147483647 h 704"/>
                <a:gd name="T22" fmla="*/ 2147483647 w 149"/>
                <a:gd name="T23" fmla="*/ 2147483647 h 704"/>
                <a:gd name="T24" fmla="*/ 2147483647 w 149"/>
                <a:gd name="T25" fmla="*/ 2147483647 h 704"/>
                <a:gd name="T26" fmla="*/ 2147483647 w 149"/>
                <a:gd name="T27" fmla="*/ 2147483647 h 704"/>
                <a:gd name="T28" fmla="*/ 2147483647 w 149"/>
                <a:gd name="T29" fmla="*/ 2147483647 h 704"/>
                <a:gd name="T30" fmla="*/ 2147483647 w 149"/>
                <a:gd name="T31" fmla="*/ 2147483647 h 704"/>
                <a:gd name="T32" fmla="*/ 2147483647 w 149"/>
                <a:gd name="T33" fmla="*/ 2147483647 h 704"/>
                <a:gd name="T34" fmla="*/ 1491410871 w 149"/>
                <a:gd name="T35" fmla="*/ 2147483647 h 704"/>
                <a:gd name="T36" fmla="*/ 795000721 w 149"/>
                <a:gd name="T37" fmla="*/ 2147483647 h 704"/>
                <a:gd name="T38" fmla="*/ 378520224 w 149"/>
                <a:gd name="T39" fmla="*/ 2147483647 h 704"/>
                <a:gd name="T40" fmla="*/ 231149802 w 149"/>
                <a:gd name="T41" fmla="*/ 2147483647 h 704"/>
                <a:gd name="T42" fmla="*/ 231149802 w 149"/>
                <a:gd name="T43" fmla="*/ 2147483647 h 704"/>
                <a:gd name="T44" fmla="*/ 301412487 w 149"/>
                <a:gd name="T45" fmla="*/ 2147483647 h 704"/>
                <a:gd name="T46" fmla="*/ 462296522 w 149"/>
                <a:gd name="T47" fmla="*/ 2147483647 h 704"/>
                <a:gd name="T48" fmla="*/ 536440906 w 149"/>
                <a:gd name="T49" fmla="*/ 2147483647 h 704"/>
                <a:gd name="T50" fmla="*/ 1563831814 w 149"/>
                <a:gd name="T51" fmla="*/ 2147483647 h 704"/>
                <a:gd name="T52" fmla="*/ 1491410871 w 149"/>
                <a:gd name="T53" fmla="*/ 2147483647 h 704"/>
                <a:gd name="T54" fmla="*/ 1376924572 w 149"/>
                <a:gd name="T55" fmla="*/ 2147483647 h 704"/>
                <a:gd name="T56" fmla="*/ 1256401891 w 149"/>
                <a:gd name="T57" fmla="*/ 2147483647 h 704"/>
                <a:gd name="T58" fmla="*/ 1333640177 w 149"/>
                <a:gd name="T59" fmla="*/ 2147483647 h 704"/>
                <a:gd name="T60" fmla="*/ 1563831814 w 149"/>
                <a:gd name="T61" fmla="*/ 2147483647 h 704"/>
                <a:gd name="T62" fmla="*/ 2147483647 w 149"/>
                <a:gd name="T63" fmla="*/ 2147483647 h 704"/>
                <a:gd name="T64" fmla="*/ 2147483647 w 149"/>
                <a:gd name="T65" fmla="*/ 2147483647 h 704"/>
                <a:gd name="T66" fmla="*/ 2147483647 w 149"/>
                <a:gd name="T67" fmla="*/ 2147483647 h 704"/>
                <a:gd name="T68" fmla="*/ 2147483647 w 149"/>
                <a:gd name="T69" fmla="*/ 2147483647 h 704"/>
                <a:gd name="T70" fmla="*/ 2147483647 w 149"/>
                <a:gd name="T71" fmla="*/ 2147483647 h 704"/>
                <a:gd name="T72" fmla="*/ 2147483647 w 149"/>
                <a:gd name="T73" fmla="*/ 2147483647 h 704"/>
                <a:gd name="T74" fmla="*/ 2147483647 w 149"/>
                <a:gd name="T75" fmla="*/ 2147483647 h 704"/>
                <a:gd name="T76" fmla="*/ 2147483647 w 149"/>
                <a:gd name="T77" fmla="*/ 2147483647 h 704"/>
                <a:gd name="T78" fmla="*/ 2147483647 w 149"/>
                <a:gd name="T79" fmla="*/ 2147483647 h 704"/>
                <a:gd name="T80" fmla="*/ 1678941593 w 149"/>
                <a:gd name="T81" fmla="*/ 2147483647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6699"/>
                </a:solidFill>
                <a:latin typeface="VNI-Cooper" pitchFamily="2" charset="0"/>
                <a:cs typeface="Arial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6699"/>
                </a:solidFill>
                <a:latin typeface="VNI-Cooper" pitchFamily="2" charset="0"/>
                <a:cs typeface="Arial" charset="0"/>
              </a:endParaRPr>
            </a:p>
          </p:txBody>
        </p:sp>
      </p:grpSp>
      <p:sp>
        <p:nvSpPr>
          <p:cNvPr id="11268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7" y="596900"/>
            <a:ext cx="8257116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1268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07A85E4-7030-411F-8A67-3B38A5BC2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56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8931DC4-604B-4680-8F90-E25E24994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2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A89A0D8-975D-4C96-8CEF-2D2149359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0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lIns="38382" tIns="19191" rIns="38382" bIns="19191"/>
          <a:lstStyle>
            <a:lvl1pPr defTabSz="913917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lIns="38382" tIns="19191" rIns="38382" bIns="19191"/>
          <a:lstStyle>
            <a:lvl1pPr defTabSz="913917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lIns="38382" tIns="19191" rIns="38382" bIns="19191"/>
          <a:lstStyle>
            <a:lvl1pPr defTabSz="913917"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9DA43E9-F5C3-452D-B493-43E81A57E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53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C6BB57D-1C1E-45EB-9DFA-DDE0BD4E2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7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427A28D-54B5-4C38-9F77-F0735CAC9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3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550A1A2-FD1D-4806-AF38-346A5A731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835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D4CF975-B78B-4526-887C-BAED57908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24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87D2CDC-7117-49A3-80BE-52B77010A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4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CC118DE-FB7A-447F-BE86-2750B0550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957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39EE0EA-C587-474C-A5F9-2A7C2D845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12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72" y="103195"/>
            <a:ext cx="2747433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95"/>
            <a:ext cx="8041216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D22B209-2812-4856-B795-9F296C4E9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10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6" y="103195"/>
            <a:ext cx="10991849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4F8F3E0-F7EF-41E5-86BC-03E3D998F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41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05000"/>
            <a:ext cx="10972800" cy="4114800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0D8D0DE-B7EF-4A25-8C74-C334841DB7E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813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39"/>
            <a:ext cx="2844800" cy="476251"/>
          </a:xfrm>
          <a:prstGeom prst="rect">
            <a:avLst/>
          </a:prstGeom>
          <a:ln/>
        </p:spPr>
        <p:txBody>
          <a:bodyPr lIns="45694" tIns="22846" rIns="45694" bIns="22846"/>
          <a:lstStyle>
            <a:lvl1pPr>
              <a:defRPr/>
            </a:lvl1pPr>
          </a:lstStyle>
          <a:p>
            <a:pPr defTabSz="1088011">
              <a:defRPr/>
            </a:pPr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39"/>
            <a:ext cx="3860800" cy="476251"/>
          </a:xfrm>
          <a:prstGeom prst="rect">
            <a:avLst/>
          </a:prstGeom>
          <a:ln/>
        </p:spPr>
        <p:txBody>
          <a:bodyPr lIns="45694" tIns="22846" rIns="45694" bIns="22846"/>
          <a:lstStyle>
            <a:lvl1pPr>
              <a:defRPr/>
            </a:lvl1pPr>
          </a:lstStyle>
          <a:p>
            <a:pPr defTabSz="1088011">
              <a:defRPr/>
            </a:pPr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39"/>
            <a:ext cx="2844800" cy="476251"/>
          </a:xfrm>
          <a:prstGeom prst="rect">
            <a:avLst/>
          </a:prstGeom>
          <a:ln/>
        </p:spPr>
        <p:txBody>
          <a:bodyPr lIns="45694" tIns="22846" rIns="45694" bIns="22846"/>
          <a:lstStyle>
            <a:lvl1pPr>
              <a:defRPr/>
            </a:lvl1pPr>
          </a:lstStyle>
          <a:p>
            <a:pPr defTabSz="1088011"/>
            <a:fld id="{475E0F57-EEA1-4A8B-9311-4AD2064A14C0}" type="slidenum">
              <a:rPr lang="en-US" sz="2100" smtClean="0">
                <a:solidFill>
                  <a:prstClr val="black"/>
                </a:solidFill>
              </a:rPr>
              <a:pPr defTabSz="1088011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09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BFDC0-F504-45A7-81B9-E1565F5A462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40646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F383B-8925-4A58-AF85-6495A71EA28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72022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D625-DFDF-41DA-8E04-6A7447469F9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8073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57D5-BBB6-4E1F-B980-03D1DADA5C8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77996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C6EC4-30CE-47CF-9FB0-F4573102FC5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37255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F2244-19EA-4B9B-9F0C-C303990B98D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91895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D151E-9149-4B9A-9168-A8A8459805C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27399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83E66-13ED-4455-8331-F195B5B252B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17898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63753-7E5D-4FEB-B7A7-DACD5CD081F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43568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C3A27-74DD-402C-9E83-A43CD0BAD7A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76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381000" y="2803525"/>
            <a:ext cx="2117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VNI-Cooper" pitchFamily="2" charset="0"/>
            </a:endParaRPr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97080"/>
            <a:ext cx="103632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vi-VN" noProof="0"/>
              <a:t>Click to edit Master title style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vi-VN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VNI-Cooper" pitchFamily="2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VNI-Cooper" pitchFamily="2" charset="0"/>
                <a:cs typeface="Arial" charset="0"/>
              </a:defRPr>
            </a:lvl1pPr>
          </a:lstStyle>
          <a:p>
            <a:pPr>
              <a:defRPr/>
            </a:pPr>
            <a:fld id="{DC2349F4-838B-499C-A57D-D32C0D1789D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>
                <a:latin typeface="VNI-Cooper" pitchFamily="2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4932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4A267-B769-4A6D-8D98-833D43A4936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45624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0"/>
            <a:ext cx="109728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12BBC-6289-4166-8B49-09B89A60B32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473766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D5115-5B90-46A9-9C36-D9456175669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92633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9AB9-6344-4653-8EA4-DD16090BE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967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18061-0126-4165-812E-C5327BE1D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023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C1D63-1F7D-4CDD-9259-9610F4D7A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486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A57B6-784B-4FB1-BC68-140BB8CAB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249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68830-A494-455E-8AED-B38410D4A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779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46D00-BFFB-464F-817F-38730C0D6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531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F16E3-96EB-4E15-B3F6-1B74EE5EA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1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Cooper" pitchFamily="2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Cooper" pitchFamily="2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Cooper" pitchFamily="2" charset="0"/>
                <a:cs typeface="Arial" charset="0"/>
              </a:defRPr>
            </a:lvl1pPr>
          </a:lstStyle>
          <a:p>
            <a:pPr>
              <a:defRPr/>
            </a:pPr>
            <a:fld id="{5C70272C-FDA3-464B-AC86-BAD5D183B53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62008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DB272-C8A5-452B-9405-2C9300C08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940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79888-E2B4-4CAD-96A8-E8D394B88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696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9BBEB-813D-479A-8022-5F0A16EC1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46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020AB-3153-42B4-9D64-0CB6891B5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95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Cooper" pitchFamily="2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2494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494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AD382-9BFC-4CB4-A526-FD7485933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305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B72F6-0213-4BD9-A87A-45B17D04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623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0140E-13C9-4D3C-ADFC-E44C1E46E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323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B5104-F497-4DC9-BBF9-553DC226C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117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FECD6-E1BE-4375-8DFC-9A0B7571B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928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2AA6B-25CD-4DF6-8F36-697B7E325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3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Cooper" pitchFamily="2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Cooper" pitchFamily="2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Cooper" pitchFamily="2" charset="0"/>
                <a:cs typeface="Arial" charset="0"/>
              </a:defRPr>
            </a:lvl1pPr>
          </a:lstStyle>
          <a:p>
            <a:pPr>
              <a:defRPr/>
            </a:pPr>
            <a:fld id="{40F874CE-676D-47BC-8E4B-7DF00523B32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44031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7DA33-3126-44BA-8E37-2657D8544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631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51D50-9845-431D-B0DD-E766E5971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617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A2EB9-C055-4AC5-B016-62A039A27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872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35494-8D51-4C34-BEA5-FFFF71D23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673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F6EC9-A09A-4F93-97CE-A5DAB1E38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56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Cooper" pitchFamily="2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Cooper" pitchFamily="2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Cooper" pitchFamily="2" charset="0"/>
                <a:cs typeface="Arial" charset="0"/>
              </a:defRPr>
            </a:lvl1pPr>
          </a:lstStyle>
          <a:p>
            <a:pPr>
              <a:defRPr/>
            </a:pPr>
            <a:fld id="{640EE507-7352-4119-AC20-7075E42D3D1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2844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Cooper" pitchFamily="2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Cooper" pitchFamily="2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Cooper" pitchFamily="2" charset="0"/>
                <a:cs typeface="Arial" charset="0"/>
              </a:defRPr>
            </a:lvl1pPr>
          </a:lstStyle>
          <a:p>
            <a:pPr>
              <a:defRPr/>
            </a:pPr>
            <a:fld id="{868BFF2B-A86E-41EA-9CA3-A8DC96C415E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264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Cooper" pitchFamily="2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Cooper" pitchFamily="2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Cooper" pitchFamily="2" charset="0"/>
                <a:cs typeface="Arial" charset="0"/>
              </a:defRPr>
            </a:lvl1pPr>
          </a:lstStyle>
          <a:p>
            <a:pPr>
              <a:defRPr/>
            </a:pPr>
            <a:fld id="{C4AC4F82-9F55-4B0D-8B1C-B227D0F624F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633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2588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46" tIns="19172" rIns="38346" bIns="19172" anchor="ctr"/>
          <a:lstStyle/>
          <a:p>
            <a:pPr algn="ctr" defTabSz="913050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5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1946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194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194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194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194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770" algn="ctr" defTabSz="91194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532" algn="ctr" defTabSz="91194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296" algn="ctr" defTabSz="91194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065" algn="ctr" defTabSz="91194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0991" indent="-340991" algn="l" defTabSz="91194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59" indent="-283891" algn="l" defTabSz="91194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331" indent="-226798" algn="l" defTabSz="91194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94" indent="-226798" algn="l" defTabSz="91194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863" indent="-226798" algn="l" defTabSz="911946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83" indent="-228265" algn="l" defTabSz="9130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11" indent="-228265" algn="l" defTabSz="9130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34" indent="-228265" algn="l" defTabSz="9130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59" indent="-228265" algn="l" defTabSz="9130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0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73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00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21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48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72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97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2588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82" tIns="19191" rIns="38382" bIns="19191" anchor="ctr"/>
          <a:lstStyle/>
          <a:p>
            <a:pPr algn="ctr" defTabSz="913917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80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defTabSz="9128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71" indent="-228480" algn="l" defTabSz="9139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31" indent="-228480" algn="l" defTabSz="9139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89" indent="-228480" algn="l" defTabSz="9139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48" indent="-228480" algn="l" defTabSz="9139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9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7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77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34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93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51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09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68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9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4" tIns="22846" rIns="45694" bIns="22846" rtlCol="0" anchor="ctr"/>
          <a:lstStyle/>
          <a:p>
            <a:pPr algn="ctr" defTabSz="1088011"/>
            <a:endParaRPr lang="en-US" sz="21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7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defTabSz="1088011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04" indent="-408004" algn="l" defTabSz="1088011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84009" indent="-340003" algn="l" defTabSz="1088011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014" indent="-272004" algn="l" defTabSz="108801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019" indent="-272004" algn="l" defTabSz="1088011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025" indent="-272004" algn="l" defTabSz="1088011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028" indent="-272004" algn="l" defTabSz="108801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036" indent="-272004" algn="l" defTabSz="108801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041" indent="-272004" algn="l" defTabSz="108801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046" indent="-272004" algn="l" defTabSz="108801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05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011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018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022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027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033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037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043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2100"/>
            <a:ext cx="109728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title style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3C394F-2DB0-4ACE-960F-3DA3BB2DACEE}" type="slidenum">
              <a:rPr lang="vi-V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10177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-10584" y="7"/>
            <a:ext cx="3778251" cy="6856413"/>
            <a:chOff x="-5" y="0"/>
            <a:chExt cx="1785" cy="4319"/>
          </a:xfrm>
        </p:grpSpPr>
        <p:sp>
          <p:nvSpPr>
            <p:cNvPr id="615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6699"/>
                </a:solidFill>
                <a:latin typeface="VNI-Cooper" pitchFamily="2" charset="0"/>
                <a:cs typeface="Arial" charset="0"/>
              </a:endParaRPr>
            </a:p>
          </p:txBody>
        </p:sp>
        <p:grpSp>
          <p:nvGrpSpPr>
            <p:cNvPr id="615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619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6699"/>
                  </a:solidFill>
                  <a:latin typeface="VNI-Cooper" pitchFamily="2" charset="0"/>
                  <a:cs typeface="Arial" charset="0"/>
                </a:endParaRPr>
              </a:p>
            </p:txBody>
          </p:sp>
          <p:sp>
            <p:nvSpPr>
              <p:cNvPr id="619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6699"/>
                  </a:solidFill>
                  <a:latin typeface="VNI-Cooper" pitchFamily="2" charset="0"/>
                  <a:cs typeface="Arial" charset="0"/>
                </a:endParaRPr>
              </a:p>
            </p:txBody>
          </p:sp>
          <p:sp>
            <p:nvSpPr>
              <p:cNvPr id="619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6699"/>
                  </a:solidFill>
                  <a:latin typeface="VNI-Cooper" pitchFamily="2" charset="0"/>
                  <a:cs typeface="Arial" charset="0"/>
                </a:endParaRPr>
              </a:p>
            </p:txBody>
          </p:sp>
        </p:grpSp>
        <p:sp>
          <p:nvSpPr>
            <p:cNvPr id="615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6699"/>
                </a:solidFill>
                <a:latin typeface="VNI-Cooper" pitchFamily="2" charset="0"/>
                <a:cs typeface="Arial" charset="0"/>
              </a:endParaRPr>
            </a:p>
          </p:txBody>
        </p:sp>
        <p:grpSp>
          <p:nvGrpSpPr>
            <p:cNvPr id="615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618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33508 w 217"/>
                  <a:gd name="T1" fmla="*/ 154185 h 210"/>
                  <a:gd name="T2" fmla="*/ 26772 w 217"/>
                  <a:gd name="T3" fmla="*/ 145781 h 210"/>
                  <a:gd name="T4" fmla="*/ 19233 w 217"/>
                  <a:gd name="T5" fmla="*/ 133105 h 210"/>
                  <a:gd name="T6" fmla="*/ 11166 w 217"/>
                  <a:gd name="T7" fmla="*/ 116400 h 210"/>
                  <a:gd name="T8" fmla="*/ 3433 w 217"/>
                  <a:gd name="T9" fmla="*/ 99002 h 210"/>
                  <a:gd name="T10" fmla="*/ 0 w 217"/>
                  <a:gd name="T11" fmla="*/ 80112 h 210"/>
                  <a:gd name="T12" fmla="*/ 1 w 217"/>
                  <a:gd name="T13" fmla="*/ 59974 h 210"/>
                  <a:gd name="T14" fmla="*/ 6602 w 217"/>
                  <a:gd name="T15" fmla="*/ 41566 h 210"/>
                  <a:gd name="T16" fmla="*/ 19813 w 217"/>
                  <a:gd name="T17" fmla="*/ 26080 h 210"/>
                  <a:gd name="T18" fmla="*/ 33041 w 217"/>
                  <a:gd name="T19" fmla="*/ 16157 h 210"/>
                  <a:gd name="T20" fmla="*/ 43865 w 217"/>
                  <a:gd name="T21" fmla="*/ 8817 h 210"/>
                  <a:gd name="T22" fmla="*/ 52610 w 217"/>
                  <a:gd name="T23" fmla="*/ 4968 h 210"/>
                  <a:gd name="T24" fmla="*/ 59457 w 217"/>
                  <a:gd name="T25" fmla="*/ 3443 h 210"/>
                  <a:gd name="T26" fmla="*/ 64325 w 217"/>
                  <a:gd name="T27" fmla="*/ 3443 h 210"/>
                  <a:gd name="T28" fmla="*/ 75884 w 217"/>
                  <a:gd name="T29" fmla="*/ 0 h 210"/>
                  <a:gd name="T30" fmla="*/ 107868 w 217"/>
                  <a:gd name="T31" fmla="*/ 6111 h 210"/>
                  <a:gd name="T32" fmla="*/ 116776 w 217"/>
                  <a:gd name="T33" fmla="*/ 8817 h 210"/>
                  <a:gd name="T34" fmla="*/ 125545 w 217"/>
                  <a:gd name="T35" fmla="*/ 11198 h 210"/>
                  <a:gd name="T36" fmla="*/ 133067 w 217"/>
                  <a:gd name="T37" fmla="*/ 13778 h 210"/>
                  <a:gd name="T38" fmla="*/ 138786 w 217"/>
                  <a:gd name="T39" fmla="*/ 16932 h 210"/>
                  <a:gd name="T40" fmla="*/ 145040 w 217"/>
                  <a:gd name="T41" fmla="*/ 19880 h 210"/>
                  <a:gd name="T42" fmla="*/ 149960 w 217"/>
                  <a:gd name="T43" fmla="*/ 23312 h 210"/>
                  <a:gd name="T44" fmla="*/ 153826 w 217"/>
                  <a:gd name="T45" fmla="*/ 27797 h 210"/>
                  <a:gd name="T46" fmla="*/ 158349 w 217"/>
                  <a:gd name="T47" fmla="*/ 33225 h 210"/>
                  <a:gd name="T48" fmla="*/ 149960 w 217"/>
                  <a:gd name="T49" fmla="*/ 29729 h 210"/>
                  <a:gd name="T50" fmla="*/ 141927 w 217"/>
                  <a:gd name="T51" fmla="*/ 26485 h 210"/>
                  <a:gd name="T52" fmla="*/ 133828 w 217"/>
                  <a:gd name="T53" fmla="*/ 24430 h 210"/>
                  <a:gd name="T54" fmla="*/ 125545 w 217"/>
                  <a:gd name="T55" fmla="*/ 21724 h 210"/>
                  <a:gd name="T56" fmla="*/ 118957 w 217"/>
                  <a:gd name="T57" fmla="*/ 19880 h 210"/>
                  <a:gd name="T58" fmla="*/ 112074 w 217"/>
                  <a:gd name="T59" fmla="*/ 19265 h 210"/>
                  <a:gd name="T60" fmla="*/ 104140 w 217"/>
                  <a:gd name="T61" fmla="*/ 18075 h 210"/>
                  <a:gd name="T62" fmla="*/ 97565 w 217"/>
                  <a:gd name="T63" fmla="*/ 18075 h 210"/>
                  <a:gd name="T64" fmla="*/ 91262 w 217"/>
                  <a:gd name="T65" fmla="*/ 18075 h 210"/>
                  <a:gd name="T66" fmla="*/ 84664 w 217"/>
                  <a:gd name="T67" fmla="*/ 18356 h 210"/>
                  <a:gd name="T68" fmla="*/ 77901 w 217"/>
                  <a:gd name="T69" fmla="*/ 19880 h 210"/>
                  <a:gd name="T70" fmla="*/ 72199 w 217"/>
                  <a:gd name="T71" fmla="*/ 21530 h 210"/>
                  <a:gd name="T72" fmla="*/ 66383 w 217"/>
                  <a:gd name="T73" fmla="*/ 24430 h 210"/>
                  <a:gd name="T74" fmla="*/ 59544 w 217"/>
                  <a:gd name="T75" fmla="*/ 26485 h 210"/>
                  <a:gd name="T76" fmla="*/ 54008 w 217"/>
                  <a:gd name="T77" fmla="*/ 29948 h 210"/>
                  <a:gd name="T78" fmla="*/ 48332 w 217"/>
                  <a:gd name="T79" fmla="*/ 33636 h 210"/>
                  <a:gd name="T80" fmla="*/ 37993 w 217"/>
                  <a:gd name="T81" fmla="*/ 44822 h 210"/>
                  <a:gd name="T82" fmla="*/ 30918 w 217"/>
                  <a:gd name="T83" fmla="*/ 58619 h 210"/>
                  <a:gd name="T84" fmla="*/ 26772 w 217"/>
                  <a:gd name="T85" fmla="*/ 75769 h 210"/>
                  <a:gd name="T86" fmla="*/ 25287 w 217"/>
                  <a:gd name="T87" fmla="*/ 92637 h 210"/>
                  <a:gd name="T88" fmla="*/ 25287 w 217"/>
                  <a:gd name="T89" fmla="*/ 111380 h 210"/>
                  <a:gd name="T90" fmla="*/ 27742 w 217"/>
                  <a:gd name="T91" fmla="*/ 127579 h 210"/>
                  <a:gd name="T92" fmla="*/ 29862 w 217"/>
                  <a:gd name="T93" fmla="*/ 142461 h 210"/>
                  <a:gd name="T94" fmla="*/ 33508 w 217"/>
                  <a:gd name="T95" fmla="*/ 154185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6699"/>
                  </a:solidFill>
                  <a:latin typeface="VNI-Cooper" pitchFamily="2" charset="0"/>
                  <a:cs typeface="Arial" charset="0"/>
                </a:endParaRPr>
              </a:p>
            </p:txBody>
          </p:sp>
          <p:sp>
            <p:nvSpPr>
              <p:cNvPr id="618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76834 w 182"/>
                  <a:gd name="T1" fmla="*/ 0 h 213"/>
                  <a:gd name="T2" fmla="*/ 78878 w 182"/>
                  <a:gd name="T3" fmla="*/ 1541 h 213"/>
                  <a:gd name="T4" fmla="*/ 83293 w 182"/>
                  <a:gd name="T5" fmla="*/ 6253 h 213"/>
                  <a:gd name="T6" fmla="*/ 89575 w 182"/>
                  <a:gd name="T7" fmla="*/ 14051 h 213"/>
                  <a:gd name="T8" fmla="*/ 96761 w 182"/>
                  <a:gd name="T9" fmla="*/ 25419 h 213"/>
                  <a:gd name="T10" fmla="*/ 102246 w 182"/>
                  <a:gd name="T11" fmla="*/ 39534 h 213"/>
                  <a:gd name="T12" fmla="*/ 105897 w 182"/>
                  <a:gd name="T13" fmla="*/ 58258 h 213"/>
                  <a:gd name="T14" fmla="*/ 105897 w 182"/>
                  <a:gd name="T15" fmla="*/ 80372 h 213"/>
                  <a:gd name="T16" fmla="*/ 101463 w 182"/>
                  <a:gd name="T17" fmla="*/ 106464 h 213"/>
                  <a:gd name="T18" fmla="*/ 98986 w 182"/>
                  <a:gd name="T19" fmla="*/ 113733 h 213"/>
                  <a:gd name="T20" fmla="*/ 95912 w 182"/>
                  <a:gd name="T21" fmla="*/ 119738 h 213"/>
                  <a:gd name="T22" fmla="*/ 92603 w 182"/>
                  <a:gd name="T23" fmla="*/ 126294 h 213"/>
                  <a:gd name="T24" fmla="*/ 88143 w 182"/>
                  <a:gd name="T25" fmla="*/ 132063 h 213"/>
                  <a:gd name="T26" fmla="*/ 82197 w 182"/>
                  <a:gd name="T27" fmla="*/ 137576 h 213"/>
                  <a:gd name="T28" fmla="*/ 77323 w 182"/>
                  <a:gd name="T29" fmla="*/ 141735 h 213"/>
                  <a:gd name="T30" fmla="*/ 72082 w 182"/>
                  <a:gd name="T31" fmla="*/ 145768 h 213"/>
                  <a:gd name="T32" fmla="*/ 64626 w 182"/>
                  <a:gd name="T33" fmla="*/ 149003 h 213"/>
                  <a:gd name="T34" fmla="*/ 57860 w 182"/>
                  <a:gd name="T35" fmla="*/ 150605 h 213"/>
                  <a:gd name="T36" fmla="*/ 51100 w 182"/>
                  <a:gd name="T37" fmla="*/ 152518 h 213"/>
                  <a:gd name="T38" fmla="*/ 43224 w 182"/>
                  <a:gd name="T39" fmla="*/ 153948 h 213"/>
                  <a:gd name="T40" fmla="*/ 34783 w 182"/>
                  <a:gd name="T41" fmla="*/ 153948 h 213"/>
                  <a:gd name="T42" fmla="*/ 25755 w 182"/>
                  <a:gd name="T43" fmla="*/ 152518 h 213"/>
                  <a:gd name="T44" fmla="*/ 17655 w 182"/>
                  <a:gd name="T45" fmla="*/ 150605 h 213"/>
                  <a:gd name="T46" fmla="*/ 8266 w 182"/>
                  <a:gd name="T47" fmla="*/ 147306 h 213"/>
                  <a:gd name="T48" fmla="*/ 0 w 182"/>
                  <a:gd name="T49" fmla="*/ 143392 h 213"/>
                  <a:gd name="T50" fmla="*/ 7893 w 182"/>
                  <a:gd name="T51" fmla="*/ 149003 h 213"/>
                  <a:gd name="T52" fmla="*/ 15651 w 182"/>
                  <a:gd name="T53" fmla="*/ 152518 h 213"/>
                  <a:gd name="T54" fmla="*/ 23545 w 182"/>
                  <a:gd name="T55" fmla="*/ 156305 h 213"/>
                  <a:gd name="T56" fmla="*/ 30163 w 182"/>
                  <a:gd name="T57" fmla="*/ 159036 h 213"/>
                  <a:gd name="T58" fmla="*/ 37076 w 182"/>
                  <a:gd name="T59" fmla="*/ 161310 h 213"/>
                  <a:gd name="T60" fmla="*/ 44685 w 182"/>
                  <a:gd name="T61" fmla="*/ 162215 h 213"/>
                  <a:gd name="T62" fmla="*/ 51185 w 182"/>
                  <a:gd name="T63" fmla="*/ 162500 h 213"/>
                  <a:gd name="T64" fmla="*/ 58170 w 182"/>
                  <a:gd name="T65" fmla="*/ 162500 h 213"/>
                  <a:gd name="T66" fmla="*/ 64327 w 182"/>
                  <a:gd name="T67" fmla="*/ 162215 h 213"/>
                  <a:gd name="T68" fmla="*/ 70482 w 182"/>
                  <a:gd name="T69" fmla="*/ 160699 h 213"/>
                  <a:gd name="T70" fmla="*/ 75819 w 182"/>
                  <a:gd name="T71" fmla="*/ 159036 h 213"/>
                  <a:gd name="T72" fmla="*/ 81491 w 182"/>
                  <a:gd name="T73" fmla="*/ 157431 h 213"/>
                  <a:gd name="T74" fmla="*/ 86634 w 182"/>
                  <a:gd name="T75" fmla="*/ 155482 h 213"/>
                  <a:gd name="T76" fmla="*/ 91496 w 182"/>
                  <a:gd name="T77" fmla="*/ 152007 h 213"/>
                  <a:gd name="T78" fmla="*/ 95912 w 182"/>
                  <a:gd name="T79" fmla="*/ 149003 h 213"/>
                  <a:gd name="T80" fmla="*/ 99980 w 182"/>
                  <a:gd name="T81" fmla="*/ 145768 h 213"/>
                  <a:gd name="T82" fmla="*/ 111311 w 182"/>
                  <a:gd name="T83" fmla="*/ 134347 h 213"/>
                  <a:gd name="T84" fmla="*/ 119128 w 182"/>
                  <a:gd name="T85" fmla="*/ 123060 h 213"/>
                  <a:gd name="T86" fmla="*/ 123752 w 182"/>
                  <a:gd name="T87" fmla="*/ 109983 h 213"/>
                  <a:gd name="T88" fmla="*/ 126285 w 182"/>
                  <a:gd name="T89" fmla="*/ 98018 h 213"/>
                  <a:gd name="T90" fmla="*/ 127811 w 182"/>
                  <a:gd name="T91" fmla="*/ 85103 h 213"/>
                  <a:gd name="T92" fmla="*/ 127811 w 182"/>
                  <a:gd name="T93" fmla="*/ 72334 h 213"/>
                  <a:gd name="T94" fmla="*/ 128426 w 182"/>
                  <a:gd name="T95" fmla="*/ 60401 h 213"/>
                  <a:gd name="T96" fmla="*/ 121649 w 182"/>
                  <a:gd name="T97" fmla="*/ 35239 h 213"/>
                  <a:gd name="T98" fmla="*/ 110151 w 182"/>
                  <a:gd name="T99" fmla="*/ 15686 h 213"/>
                  <a:gd name="T100" fmla="*/ 106073 w 182"/>
                  <a:gd name="T101" fmla="*/ 14051 h 213"/>
                  <a:gd name="T102" fmla="*/ 103766 w 182"/>
                  <a:gd name="T103" fmla="*/ 11655 h 213"/>
                  <a:gd name="T104" fmla="*/ 99980 w 182"/>
                  <a:gd name="T105" fmla="*/ 9742 h 213"/>
                  <a:gd name="T106" fmla="*/ 97352 w 182"/>
                  <a:gd name="T107" fmla="*/ 8407 h 213"/>
                  <a:gd name="T108" fmla="*/ 93033 w 182"/>
                  <a:gd name="T109" fmla="*/ 6737 h 213"/>
                  <a:gd name="T110" fmla="*/ 88785 w 182"/>
                  <a:gd name="T111" fmla="*/ 4659 h 213"/>
                  <a:gd name="T112" fmla="*/ 83739 w 182"/>
                  <a:gd name="T113" fmla="*/ 2228 h 213"/>
                  <a:gd name="T114" fmla="*/ 76834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6699"/>
                  </a:solidFill>
                  <a:latin typeface="VNI-Cooper" pitchFamily="2" charset="0"/>
                  <a:cs typeface="Arial" charset="0"/>
                </a:endParaRPr>
              </a:p>
            </p:txBody>
          </p:sp>
          <p:sp>
            <p:nvSpPr>
              <p:cNvPr id="618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1 w 128"/>
                  <a:gd name="T5" fmla="*/ 1 h 217"/>
                  <a:gd name="T6" fmla="*/ 1 w 128"/>
                  <a:gd name="T7" fmla="*/ 1 h 217"/>
                  <a:gd name="T8" fmla="*/ 1 w 128"/>
                  <a:gd name="T9" fmla="*/ 1 h 217"/>
                  <a:gd name="T10" fmla="*/ 1 w 128"/>
                  <a:gd name="T11" fmla="*/ 1 h 217"/>
                  <a:gd name="T12" fmla="*/ 1 w 128"/>
                  <a:gd name="T13" fmla="*/ 1 h 217"/>
                  <a:gd name="T14" fmla="*/ 1 w 128"/>
                  <a:gd name="T15" fmla="*/ 1 h 217"/>
                  <a:gd name="T16" fmla="*/ 1 w 128"/>
                  <a:gd name="T17" fmla="*/ 1 h 217"/>
                  <a:gd name="T18" fmla="*/ 1 w 128"/>
                  <a:gd name="T19" fmla="*/ 1 h 217"/>
                  <a:gd name="T20" fmla="*/ 1 w 128"/>
                  <a:gd name="T21" fmla="*/ 1 h 217"/>
                  <a:gd name="T22" fmla="*/ 1 w 128"/>
                  <a:gd name="T23" fmla="*/ 1 h 217"/>
                  <a:gd name="T24" fmla="*/ 1 w 128"/>
                  <a:gd name="T25" fmla="*/ 1 h 217"/>
                  <a:gd name="T26" fmla="*/ 1 w 128"/>
                  <a:gd name="T27" fmla="*/ 1 h 217"/>
                  <a:gd name="T28" fmla="*/ 1 w 128"/>
                  <a:gd name="T29" fmla="*/ 1 h 217"/>
                  <a:gd name="T30" fmla="*/ 0 w 128"/>
                  <a:gd name="T31" fmla="*/ 1 h 217"/>
                  <a:gd name="T32" fmla="*/ 1 w 128"/>
                  <a:gd name="T33" fmla="*/ 1 h 217"/>
                  <a:gd name="T34" fmla="*/ 1 w 128"/>
                  <a:gd name="T35" fmla="*/ 1 h 217"/>
                  <a:gd name="T36" fmla="*/ 1 w 128"/>
                  <a:gd name="T37" fmla="*/ 1 h 217"/>
                  <a:gd name="T38" fmla="*/ 1 w 128"/>
                  <a:gd name="T39" fmla="*/ 1 h 217"/>
                  <a:gd name="T40" fmla="*/ 1 w 128"/>
                  <a:gd name="T41" fmla="*/ 1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6699"/>
                  </a:solidFill>
                  <a:latin typeface="VNI-Cooper" pitchFamily="2" charset="0"/>
                  <a:cs typeface="Arial" charset="0"/>
                </a:endParaRPr>
              </a:p>
            </p:txBody>
          </p:sp>
          <p:sp>
            <p:nvSpPr>
              <p:cNvPr id="618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1 w 117"/>
                  <a:gd name="T19" fmla="*/ 1 h 132"/>
                  <a:gd name="T20" fmla="*/ 1 w 117"/>
                  <a:gd name="T21" fmla="*/ 1 h 132"/>
                  <a:gd name="T22" fmla="*/ 1 w 117"/>
                  <a:gd name="T23" fmla="*/ 1 h 132"/>
                  <a:gd name="T24" fmla="*/ 1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1 w 117"/>
                  <a:gd name="T47" fmla="*/ 1 h 132"/>
                  <a:gd name="T48" fmla="*/ 1 w 117"/>
                  <a:gd name="T49" fmla="*/ 1 h 132"/>
                  <a:gd name="T50" fmla="*/ 1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6699"/>
                  </a:solidFill>
                  <a:latin typeface="VNI-Cooper" pitchFamily="2" charset="0"/>
                  <a:cs typeface="Arial" charset="0"/>
                </a:endParaRPr>
              </a:p>
            </p:txBody>
          </p:sp>
          <p:sp>
            <p:nvSpPr>
              <p:cNvPr id="618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6699"/>
                  </a:solidFill>
                  <a:latin typeface="VNI-Cooper" pitchFamily="2" charset="0"/>
                  <a:cs typeface="Arial" charset="0"/>
                </a:endParaRPr>
              </a:p>
            </p:txBody>
          </p:sp>
          <p:grpSp>
            <p:nvGrpSpPr>
              <p:cNvPr id="618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618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1 h 564"/>
                    <a:gd name="T14" fmla="*/ 1 w 207"/>
                    <a:gd name="T15" fmla="*/ 1 h 564"/>
                    <a:gd name="T16" fmla="*/ 1 w 207"/>
                    <a:gd name="T17" fmla="*/ 1 h 564"/>
                    <a:gd name="T18" fmla="*/ 1 w 207"/>
                    <a:gd name="T19" fmla="*/ 1 h 564"/>
                    <a:gd name="T20" fmla="*/ 1 w 207"/>
                    <a:gd name="T21" fmla="*/ 1 h 564"/>
                    <a:gd name="T22" fmla="*/ 1 w 207"/>
                    <a:gd name="T23" fmla="*/ 1 h 564"/>
                    <a:gd name="T24" fmla="*/ 1 w 207"/>
                    <a:gd name="T25" fmla="*/ 1 h 564"/>
                    <a:gd name="T26" fmla="*/ 1 w 207"/>
                    <a:gd name="T27" fmla="*/ 1 h 564"/>
                    <a:gd name="T28" fmla="*/ 1 w 207"/>
                    <a:gd name="T29" fmla="*/ 1 h 564"/>
                    <a:gd name="T30" fmla="*/ 1 w 207"/>
                    <a:gd name="T31" fmla="*/ 1 h 564"/>
                    <a:gd name="T32" fmla="*/ 1 w 207"/>
                    <a:gd name="T33" fmla="*/ 1 h 564"/>
                    <a:gd name="T34" fmla="*/ 1 w 207"/>
                    <a:gd name="T35" fmla="*/ 1 h 564"/>
                    <a:gd name="T36" fmla="*/ 1 w 207"/>
                    <a:gd name="T37" fmla="*/ 1 h 564"/>
                    <a:gd name="T38" fmla="*/ 1 w 207"/>
                    <a:gd name="T39" fmla="*/ 1 h 564"/>
                    <a:gd name="T40" fmla="*/ 1 w 207"/>
                    <a:gd name="T41" fmla="*/ 1 h 564"/>
                    <a:gd name="T42" fmla="*/ 1 w 207"/>
                    <a:gd name="T43" fmla="*/ 1 h 564"/>
                    <a:gd name="T44" fmla="*/ 1 w 207"/>
                    <a:gd name="T45" fmla="*/ 1 h 564"/>
                    <a:gd name="T46" fmla="*/ 1 w 207"/>
                    <a:gd name="T47" fmla="*/ 1 h 564"/>
                    <a:gd name="T48" fmla="*/ 1 w 207"/>
                    <a:gd name="T49" fmla="*/ 1 h 564"/>
                    <a:gd name="T50" fmla="*/ 1 w 207"/>
                    <a:gd name="T51" fmla="*/ 1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6699"/>
                    </a:solidFill>
                    <a:latin typeface="VNI-Cooper" pitchFamily="2" charset="0"/>
                    <a:cs typeface="Arial" charset="0"/>
                  </a:endParaRPr>
                </a:p>
              </p:txBody>
            </p:sp>
            <p:sp>
              <p:nvSpPr>
                <p:cNvPr id="618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1 h 232"/>
                    <a:gd name="T10" fmla="*/ 1 w 47"/>
                    <a:gd name="T11" fmla="*/ 1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6699"/>
                    </a:solidFill>
                    <a:latin typeface="VNI-Cooper" pitchFamily="2" charset="0"/>
                    <a:cs typeface="Arial" charset="0"/>
                  </a:endParaRPr>
                </a:p>
              </p:txBody>
            </p:sp>
            <p:sp>
              <p:nvSpPr>
                <p:cNvPr id="619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6699"/>
                    </a:solidFill>
                    <a:latin typeface="VNI-Cooper" pitchFamily="2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615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6179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6699"/>
                  </a:solidFill>
                  <a:latin typeface="VNI-Cooper" pitchFamily="2" charset="0"/>
                  <a:cs typeface="Arial" charset="0"/>
                </a:endParaRPr>
              </a:p>
            </p:txBody>
          </p:sp>
          <p:sp>
            <p:nvSpPr>
              <p:cNvPr id="6180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6699"/>
                  </a:solidFill>
                  <a:latin typeface="VNI-Cooper" pitchFamily="2" charset="0"/>
                  <a:cs typeface="Arial" charset="0"/>
                </a:endParaRPr>
              </a:p>
            </p:txBody>
          </p:sp>
          <p:sp>
            <p:nvSpPr>
              <p:cNvPr id="618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6699"/>
                  </a:solidFill>
                  <a:latin typeface="VNI-Cooper" pitchFamily="2" charset="0"/>
                  <a:cs typeface="Arial" charset="0"/>
                </a:endParaRPr>
              </a:p>
            </p:txBody>
          </p:sp>
        </p:grpSp>
        <p:grpSp>
          <p:nvGrpSpPr>
            <p:cNvPr id="615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617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6699"/>
                  </a:solidFill>
                  <a:latin typeface="VNI-Cooper" pitchFamily="2" charset="0"/>
                  <a:cs typeface="Arial" charset="0"/>
                </a:endParaRPr>
              </a:p>
            </p:txBody>
          </p:sp>
          <p:sp>
            <p:nvSpPr>
              <p:cNvPr id="617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6699"/>
                  </a:solidFill>
                  <a:latin typeface="VNI-Cooper" pitchFamily="2" charset="0"/>
                  <a:cs typeface="Arial" charset="0"/>
                </a:endParaRPr>
              </a:p>
            </p:txBody>
          </p:sp>
          <p:sp>
            <p:nvSpPr>
              <p:cNvPr id="617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6699"/>
                  </a:solidFill>
                  <a:latin typeface="VNI-Cooper" pitchFamily="2" charset="0"/>
                  <a:cs typeface="Arial" charset="0"/>
                </a:endParaRPr>
              </a:p>
            </p:txBody>
          </p:sp>
        </p:grpSp>
        <p:grpSp>
          <p:nvGrpSpPr>
            <p:cNvPr id="615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617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6699"/>
                  </a:solidFill>
                  <a:latin typeface="VNI-Cooper" pitchFamily="2" charset="0"/>
                  <a:cs typeface="Arial" charset="0"/>
                </a:endParaRPr>
              </a:p>
            </p:txBody>
          </p:sp>
          <p:sp>
            <p:nvSpPr>
              <p:cNvPr id="617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6699"/>
                  </a:solidFill>
                  <a:latin typeface="VNI-Cooper" pitchFamily="2" charset="0"/>
                  <a:cs typeface="Arial" charset="0"/>
                </a:endParaRPr>
              </a:p>
            </p:txBody>
          </p:sp>
          <p:sp>
            <p:nvSpPr>
              <p:cNvPr id="617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6699"/>
                  </a:solidFill>
                  <a:latin typeface="VNI-Cooper" pitchFamily="2" charset="0"/>
                  <a:cs typeface="Arial" charset="0"/>
                </a:endParaRPr>
              </a:p>
            </p:txBody>
          </p:sp>
        </p:grpSp>
        <p:sp>
          <p:nvSpPr>
            <p:cNvPr id="615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6699"/>
                </a:solidFill>
                <a:latin typeface="VNI-Cooper" pitchFamily="2" charset="0"/>
                <a:cs typeface="Arial" charset="0"/>
              </a:endParaRPr>
            </a:p>
          </p:txBody>
        </p:sp>
        <p:sp>
          <p:nvSpPr>
            <p:cNvPr id="616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151 w 109"/>
                <a:gd name="T3" fmla="*/ 1 h 156"/>
                <a:gd name="T4" fmla="*/ 579 w 109"/>
                <a:gd name="T5" fmla="*/ 5 h 156"/>
                <a:gd name="T6" fmla="*/ 1153 w 109"/>
                <a:gd name="T7" fmla="*/ 39 h 156"/>
                <a:gd name="T8" fmla="*/ 1826 w 109"/>
                <a:gd name="T9" fmla="*/ 82 h 156"/>
                <a:gd name="T10" fmla="*/ 2440 w 109"/>
                <a:gd name="T11" fmla="*/ 151 h 156"/>
                <a:gd name="T12" fmla="*/ 3003 w 109"/>
                <a:gd name="T13" fmla="*/ 243 h 156"/>
                <a:gd name="T14" fmla="*/ 3352 w 109"/>
                <a:gd name="T15" fmla="*/ 367 h 156"/>
                <a:gd name="T16" fmla="*/ 3434 w 109"/>
                <a:gd name="T17" fmla="*/ 538 h 156"/>
                <a:gd name="T18" fmla="*/ 3272 w 109"/>
                <a:gd name="T19" fmla="*/ 538 h 156"/>
                <a:gd name="T20" fmla="*/ 3109 w 109"/>
                <a:gd name="T21" fmla="*/ 538 h 156"/>
                <a:gd name="T22" fmla="*/ 2921 w 109"/>
                <a:gd name="T23" fmla="*/ 538 h 156"/>
                <a:gd name="T24" fmla="*/ 2702 w 109"/>
                <a:gd name="T25" fmla="*/ 521 h 156"/>
                <a:gd name="T26" fmla="*/ 2544 w 109"/>
                <a:gd name="T27" fmla="*/ 520 h 156"/>
                <a:gd name="T28" fmla="*/ 2342 w 109"/>
                <a:gd name="T29" fmla="*/ 513 h 156"/>
                <a:gd name="T30" fmla="*/ 2065 w 109"/>
                <a:gd name="T31" fmla="*/ 494 h 156"/>
                <a:gd name="T32" fmla="*/ 1826 w 109"/>
                <a:gd name="T33" fmla="*/ 475 h 156"/>
                <a:gd name="T34" fmla="*/ 1664 w 109"/>
                <a:gd name="T35" fmla="*/ 431 h 156"/>
                <a:gd name="T36" fmla="*/ 1664 w 109"/>
                <a:gd name="T37" fmla="*/ 383 h 156"/>
                <a:gd name="T38" fmla="*/ 1751 w 109"/>
                <a:gd name="T39" fmla="*/ 328 h 156"/>
                <a:gd name="T40" fmla="*/ 1836 w 109"/>
                <a:gd name="T41" fmla="*/ 273 h 156"/>
                <a:gd name="T42" fmla="*/ 1751 w 109"/>
                <a:gd name="T43" fmla="*/ 212 h 156"/>
                <a:gd name="T44" fmla="*/ 1508 w 109"/>
                <a:gd name="T45" fmla="*/ 146 h 156"/>
                <a:gd name="T46" fmla="*/ 986 w 109"/>
                <a:gd name="T47" fmla="*/ 7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6699"/>
                </a:solidFill>
                <a:latin typeface="VNI-Cooper" pitchFamily="2" charset="0"/>
                <a:cs typeface="Arial" charset="0"/>
              </a:endParaRPr>
            </a:p>
          </p:txBody>
        </p:sp>
        <p:sp>
          <p:nvSpPr>
            <p:cNvPr id="616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16 w 54"/>
                <a:gd name="T5" fmla="*/ 3 h 40"/>
                <a:gd name="T6" fmla="*/ 483 w 54"/>
                <a:gd name="T7" fmla="*/ 32 h 40"/>
                <a:gd name="T8" fmla="*/ 805 w 54"/>
                <a:gd name="T9" fmla="*/ 43 h 40"/>
                <a:gd name="T10" fmla="*/ 1077 w 54"/>
                <a:gd name="T11" fmla="*/ 53 h 40"/>
                <a:gd name="T12" fmla="*/ 1364 w 54"/>
                <a:gd name="T13" fmla="*/ 61 h 40"/>
                <a:gd name="T14" fmla="*/ 1667 w 54"/>
                <a:gd name="T15" fmla="*/ 66 h 40"/>
                <a:gd name="T16" fmla="*/ 2011 w 54"/>
                <a:gd name="T17" fmla="*/ 57 h 40"/>
                <a:gd name="T18" fmla="*/ 1965 w 54"/>
                <a:gd name="T19" fmla="*/ 90 h 40"/>
                <a:gd name="T20" fmla="*/ 1855 w 54"/>
                <a:gd name="T21" fmla="*/ 120 h 40"/>
                <a:gd name="T22" fmla="*/ 1645 w 54"/>
                <a:gd name="T23" fmla="*/ 139 h 40"/>
                <a:gd name="T24" fmla="*/ 1349 w 54"/>
                <a:gd name="T25" fmla="*/ 147 h 40"/>
                <a:gd name="T26" fmla="*/ 1034 w 54"/>
                <a:gd name="T27" fmla="*/ 145 h 40"/>
                <a:gd name="T28" fmla="*/ 692 w 54"/>
                <a:gd name="T29" fmla="*/ 118 h 40"/>
                <a:gd name="T30" fmla="*/ 363 w 54"/>
                <a:gd name="T31" fmla="*/ 7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6699"/>
                </a:solidFill>
                <a:latin typeface="VNI-Cooper" pitchFamily="2" charset="0"/>
                <a:cs typeface="Arial" charset="0"/>
              </a:endParaRPr>
            </a:p>
          </p:txBody>
        </p:sp>
        <p:sp>
          <p:nvSpPr>
            <p:cNvPr id="616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6699"/>
                </a:solidFill>
                <a:latin typeface="VNI-Cooper" pitchFamily="2" charset="0"/>
                <a:cs typeface="Arial" charset="0"/>
              </a:endParaRPr>
            </a:p>
          </p:txBody>
        </p:sp>
        <p:sp>
          <p:nvSpPr>
            <p:cNvPr id="616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6699"/>
                </a:solidFill>
                <a:latin typeface="VNI-Cooper" pitchFamily="2" charset="0"/>
                <a:cs typeface="Arial" charset="0"/>
              </a:endParaRPr>
            </a:p>
          </p:txBody>
        </p:sp>
        <p:sp>
          <p:nvSpPr>
            <p:cNvPr id="616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6699"/>
                </a:solidFill>
                <a:latin typeface="VNI-Cooper" pitchFamily="2" charset="0"/>
                <a:cs typeface="Arial" charset="0"/>
              </a:endParaRPr>
            </a:p>
          </p:txBody>
        </p:sp>
        <p:sp>
          <p:nvSpPr>
            <p:cNvPr id="616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6699"/>
                </a:solidFill>
                <a:latin typeface="VNI-Cooper" pitchFamily="2" charset="0"/>
                <a:cs typeface="Arial" charset="0"/>
              </a:endParaRPr>
            </a:p>
          </p:txBody>
        </p:sp>
        <p:sp>
          <p:nvSpPr>
            <p:cNvPr id="616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43 h 237"/>
                <a:gd name="T4" fmla="*/ 518 w 257"/>
                <a:gd name="T5" fmla="*/ 91 h 237"/>
                <a:gd name="T6" fmla="*/ 1185 w 257"/>
                <a:gd name="T7" fmla="*/ 137 h 237"/>
                <a:gd name="T8" fmla="*/ 2123 w 257"/>
                <a:gd name="T9" fmla="*/ 178 h 237"/>
                <a:gd name="T10" fmla="*/ 3431 w 257"/>
                <a:gd name="T11" fmla="*/ 216 h 237"/>
                <a:gd name="T12" fmla="*/ 5092 w 257"/>
                <a:gd name="T13" fmla="*/ 256 h 237"/>
                <a:gd name="T14" fmla="*/ 7213 w 257"/>
                <a:gd name="T15" fmla="*/ 293 h 237"/>
                <a:gd name="T16" fmla="*/ 9655 w 257"/>
                <a:gd name="T17" fmla="*/ 324 h 237"/>
                <a:gd name="T18" fmla="*/ 12794 w 257"/>
                <a:gd name="T19" fmla="*/ 353 h 237"/>
                <a:gd name="T20" fmla="*/ 16345 w 257"/>
                <a:gd name="T21" fmla="*/ 377 h 237"/>
                <a:gd name="T22" fmla="*/ 20131 w 257"/>
                <a:gd name="T23" fmla="*/ 398 h 237"/>
                <a:gd name="T24" fmla="*/ 24816 w 257"/>
                <a:gd name="T25" fmla="*/ 415 h 237"/>
                <a:gd name="T26" fmla="*/ 29929 w 257"/>
                <a:gd name="T27" fmla="*/ 425 h 237"/>
                <a:gd name="T28" fmla="*/ 35776 w 257"/>
                <a:gd name="T29" fmla="*/ 431 h 237"/>
                <a:gd name="T30" fmla="*/ 41813 w 257"/>
                <a:gd name="T31" fmla="*/ 429 h 237"/>
                <a:gd name="T32" fmla="*/ 48881 w 257"/>
                <a:gd name="T33" fmla="*/ 422 h 237"/>
                <a:gd name="T34" fmla="*/ 42688 w 257"/>
                <a:gd name="T35" fmla="*/ 412 h 237"/>
                <a:gd name="T36" fmla="*/ 37037 w 257"/>
                <a:gd name="T37" fmla="*/ 399 h 237"/>
                <a:gd name="T38" fmla="*/ 32344 w 257"/>
                <a:gd name="T39" fmla="*/ 385 h 237"/>
                <a:gd name="T40" fmla="*/ 28152 w 257"/>
                <a:gd name="T41" fmla="*/ 371 h 237"/>
                <a:gd name="T42" fmla="*/ 24329 w 257"/>
                <a:gd name="T43" fmla="*/ 351 h 237"/>
                <a:gd name="T44" fmla="*/ 21315 w 257"/>
                <a:gd name="T45" fmla="*/ 330 h 237"/>
                <a:gd name="T46" fmla="*/ 18535 w 257"/>
                <a:gd name="T47" fmla="*/ 308 h 237"/>
                <a:gd name="T48" fmla="*/ 15924 w 257"/>
                <a:gd name="T49" fmla="*/ 282 h 237"/>
                <a:gd name="T50" fmla="*/ 13579 w 257"/>
                <a:gd name="T51" fmla="*/ 256 h 237"/>
                <a:gd name="T52" fmla="*/ 11665 w 257"/>
                <a:gd name="T53" fmla="*/ 225 h 237"/>
                <a:gd name="T54" fmla="*/ 10024 w 257"/>
                <a:gd name="T55" fmla="*/ 195 h 237"/>
                <a:gd name="T56" fmla="*/ 8227 w 257"/>
                <a:gd name="T57" fmla="*/ 159 h 237"/>
                <a:gd name="T58" fmla="*/ 6271 w 257"/>
                <a:gd name="T59" fmla="*/ 125 h 237"/>
                <a:gd name="T60" fmla="*/ 4404 w 257"/>
                <a:gd name="T61" fmla="*/ 87 h 237"/>
                <a:gd name="T62" fmla="*/ 2225 w 257"/>
                <a:gd name="T63" fmla="*/ 42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6699"/>
                </a:solidFill>
                <a:latin typeface="VNI-Cooper" pitchFamily="2" charset="0"/>
                <a:cs typeface="Arial" charset="0"/>
              </a:endParaRPr>
            </a:p>
          </p:txBody>
        </p:sp>
        <p:sp>
          <p:nvSpPr>
            <p:cNvPr id="616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6456 w 124"/>
                <a:gd name="T1" fmla="*/ 0 h 110"/>
                <a:gd name="T2" fmla="*/ 26309 w 124"/>
                <a:gd name="T3" fmla="*/ 240 h 110"/>
                <a:gd name="T4" fmla="*/ 25566 w 124"/>
                <a:gd name="T5" fmla="*/ 239 h 110"/>
                <a:gd name="T6" fmla="*/ 22712 w 124"/>
                <a:gd name="T7" fmla="*/ 234 h 110"/>
                <a:gd name="T8" fmla="*/ 18983 w 124"/>
                <a:gd name="T9" fmla="*/ 227 h 110"/>
                <a:gd name="T10" fmla="*/ 14505 w 124"/>
                <a:gd name="T11" fmla="*/ 221 h 110"/>
                <a:gd name="T12" fmla="*/ 9546 w 124"/>
                <a:gd name="T13" fmla="*/ 217 h 110"/>
                <a:gd name="T14" fmla="*/ 5419 w 124"/>
                <a:gd name="T15" fmla="*/ 219 h 110"/>
                <a:gd name="T16" fmla="*/ 1929 w 124"/>
                <a:gd name="T17" fmla="*/ 229 h 110"/>
                <a:gd name="T18" fmla="*/ 0 w 124"/>
                <a:gd name="T19" fmla="*/ 245 h 110"/>
                <a:gd name="T20" fmla="*/ 789 w 124"/>
                <a:gd name="T21" fmla="*/ 219 h 110"/>
                <a:gd name="T22" fmla="*/ 1735 w 124"/>
                <a:gd name="T23" fmla="*/ 199 h 110"/>
                <a:gd name="T24" fmla="*/ 3499 w 124"/>
                <a:gd name="T25" fmla="*/ 183 h 110"/>
                <a:gd name="T26" fmla="*/ 5419 w 124"/>
                <a:gd name="T27" fmla="*/ 169 h 110"/>
                <a:gd name="T28" fmla="*/ 7687 w 124"/>
                <a:gd name="T29" fmla="*/ 160 h 110"/>
                <a:gd name="T30" fmla="*/ 9926 w 124"/>
                <a:gd name="T31" fmla="*/ 159 h 110"/>
                <a:gd name="T32" fmla="*/ 12447 w 124"/>
                <a:gd name="T33" fmla="*/ 159 h 110"/>
                <a:gd name="T34" fmla="*/ 15299 w 124"/>
                <a:gd name="T35" fmla="*/ 166 h 110"/>
                <a:gd name="T36" fmla="*/ 15503 w 124"/>
                <a:gd name="T37" fmla="*/ 159 h 110"/>
                <a:gd name="T38" fmla="*/ 14885 w 124"/>
                <a:gd name="T39" fmla="*/ 127 h 110"/>
                <a:gd name="T40" fmla="*/ 14200 w 124"/>
                <a:gd name="T41" fmla="*/ 85 h 110"/>
                <a:gd name="T42" fmla="*/ 13943 w 124"/>
                <a:gd name="T43" fmla="*/ 67 h 110"/>
                <a:gd name="T44" fmla="*/ 13368 w 124"/>
                <a:gd name="T45" fmla="*/ 67 h 110"/>
                <a:gd name="T46" fmla="*/ 12856 w 124"/>
                <a:gd name="T47" fmla="*/ 64 h 110"/>
                <a:gd name="T48" fmla="*/ 12447 w 124"/>
                <a:gd name="T49" fmla="*/ 55 h 110"/>
                <a:gd name="T50" fmla="*/ 12219 w 124"/>
                <a:gd name="T51" fmla="*/ 49 h 110"/>
                <a:gd name="T52" fmla="*/ 12219 w 124"/>
                <a:gd name="T53" fmla="*/ 41 h 110"/>
                <a:gd name="T54" fmla="*/ 12447 w 124"/>
                <a:gd name="T55" fmla="*/ 32 h 110"/>
                <a:gd name="T56" fmla="*/ 14095 w 124"/>
                <a:gd name="T57" fmla="*/ 8 h 110"/>
                <a:gd name="T58" fmla="*/ 16456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6699"/>
                </a:solidFill>
                <a:latin typeface="VNI-Cooper" pitchFamily="2" charset="0"/>
                <a:cs typeface="Arial" charset="0"/>
              </a:endParaRPr>
            </a:p>
          </p:txBody>
        </p:sp>
        <p:sp>
          <p:nvSpPr>
            <p:cNvPr id="616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071 w 109"/>
                <a:gd name="T3" fmla="*/ 1 h 156"/>
                <a:gd name="T4" fmla="*/ 3815 w 109"/>
                <a:gd name="T5" fmla="*/ 5 h 156"/>
                <a:gd name="T6" fmla="*/ 7987 w 109"/>
                <a:gd name="T7" fmla="*/ 12 h 156"/>
                <a:gd name="T8" fmla="*/ 12620 w 109"/>
                <a:gd name="T9" fmla="*/ 42 h 156"/>
                <a:gd name="T10" fmla="*/ 17020 w 109"/>
                <a:gd name="T11" fmla="*/ 65 h 156"/>
                <a:gd name="T12" fmla="*/ 20882 w 109"/>
                <a:gd name="T13" fmla="*/ 111 h 156"/>
                <a:gd name="T14" fmla="*/ 23237 w 109"/>
                <a:gd name="T15" fmla="*/ 170 h 156"/>
                <a:gd name="T16" fmla="*/ 23699 w 109"/>
                <a:gd name="T17" fmla="*/ 246 h 156"/>
                <a:gd name="T18" fmla="*/ 22954 w 109"/>
                <a:gd name="T19" fmla="*/ 246 h 156"/>
                <a:gd name="T20" fmla="*/ 21691 w 109"/>
                <a:gd name="T21" fmla="*/ 246 h 156"/>
                <a:gd name="T22" fmla="*/ 20221 w 109"/>
                <a:gd name="T23" fmla="*/ 246 h 156"/>
                <a:gd name="T24" fmla="*/ 18892 w 109"/>
                <a:gd name="T25" fmla="*/ 242 h 156"/>
                <a:gd name="T26" fmla="*/ 17573 w 109"/>
                <a:gd name="T27" fmla="*/ 241 h 156"/>
                <a:gd name="T28" fmla="*/ 16100 w 109"/>
                <a:gd name="T29" fmla="*/ 236 h 156"/>
                <a:gd name="T30" fmla="*/ 14337 w 109"/>
                <a:gd name="T31" fmla="*/ 229 h 156"/>
                <a:gd name="T32" fmla="*/ 12620 w 109"/>
                <a:gd name="T33" fmla="*/ 219 h 156"/>
                <a:gd name="T34" fmla="*/ 11481 w 109"/>
                <a:gd name="T35" fmla="*/ 198 h 156"/>
                <a:gd name="T36" fmla="*/ 11481 w 109"/>
                <a:gd name="T37" fmla="*/ 174 h 156"/>
                <a:gd name="T38" fmla="*/ 12270 w 109"/>
                <a:gd name="T39" fmla="*/ 153 h 156"/>
                <a:gd name="T40" fmla="*/ 12997 w 109"/>
                <a:gd name="T41" fmla="*/ 125 h 156"/>
                <a:gd name="T42" fmla="*/ 12270 w 109"/>
                <a:gd name="T43" fmla="*/ 98 h 156"/>
                <a:gd name="T44" fmla="*/ 10523 w 109"/>
                <a:gd name="T45" fmla="*/ 63 h 156"/>
                <a:gd name="T46" fmla="*/ 6848 w 109"/>
                <a:gd name="T47" fmla="*/ 41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6699"/>
                </a:solidFill>
                <a:latin typeface="VNI-Cooper" pitchFamily="2" charset="0"/>
                <a:cs typeface="Arial" charset="0"/>
              </a:endParaRPr>
            </a:p>
          </p:txBody>
        </p:sp>
        <p:sp>
          <p:nvSpPr>
            <p:cNvPr id="616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6805 w 46"/>
                <a:gd name="T1" fmla="*/ 0 h 94"/>
                <a:gd name="T2" fmla="*/ 4314 w 46"/>
                <a:gd name="T3" fmla="*/ 65 h 94"/>
                <a:gd name="T4" fmla="*/ 3201 w 46"/>
                <a:gd name="T5" fmla="*/ 107 h 94"/>
                <a:gd name="T6" fmla="*/ 2375 w 46"/>
                <a:gd name="T7" fmla="*/ 140 h 94"/>
                <a:gd name="T8" fmla="*/ 0 w 46"/>
                <a:gd name="T9" fmla="*/ 164 h 94"/>
                <a:gd name="T10" fmla="*/ 2607 w 46"/>
                <a:gd name="T11" fmla="*/ 154 h 94"/>
                <a:gd name="T12" fmla="*/ 5049 w 46"/>
                <a:gd name="T13" fmla="*/ 142 h 94"/>
                <a:gd name="T14" fmla="*/ 6838 w 46"/>
                <a:gd name="T15" fmla="*/ 120 h 94"/>
                <a:gd name="T16" fmla="*/ 8603 w 46"/>
                <a:gd name="T17" fmla="*/ 100 h 94"/>
                <a:gd name="T18" fmla="*/ 9793 w 46"/>
                <a:gd name="T19" fmla="*/ 77 h 94"/>
                <a:gd name="T20" fmla="*/ 9913 w 46"/>
                <a:gd name="T21" fmla="*/ 49 h 94"/>
                <a:gd name="T22" fmla="*/ 9172 w 46"/>
                <a:gd name="T23" fmla="*/ 15 h 94"/>
                <a:gd name="T24" fmla="*/ 680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6699"/>
                </a:solidFill>
                <a:latin typeface="VNI-Cooper" pitchFamily="2" charset="0"/>
                <a:cs typeface="Arial" charset="0"/>
              </a:endParaRPr>
            </a:p>
          </p:txBody>
        </p:sp>
        <p:sp>
          <p:nvSpPr>
            <p:cNvPr id="617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29 w 54"/>
                <a:gd name="T5" fmla="*/ 3 h 40"/>
                <a:gd name="T6" fmla="*/ 2288 w 54"/>
                <a:gd name="T7" fmla="*/ 8 h 40"/>
                <a:gd name="T8" fmla="*/ 3679 w 54"/>
                <a:gd name="T9" fmla="*/ 12 h 40"/>
                <a:gd name="T10" fmla="*/ 5185 w 54"/>
                <a:gd name="T11" fmla="*/ 15 h 40"/>
                <a:gd name="T12" fmla="*/ 6805 w 54"/>
                <a:gd name="T13" fmla="*/ 17 h 40"/>
                <a:gd name="T14" fmla="*/ 8087 w 54"/>
                <a:gd name="T15" fmla="*/ 18 h 40"/>
                <a:gd name="T16" fmla="*/ 9593 w 54"/>
                <a:gd name="T17" fmla="*/ 16 h 40"/>
                <a:gd name="T18" fmla="*/ 9471 w 54"/>
                <a:gd name="T19" fmla="*/ 43 h 40"/>
                <a:gd name="T20" fmla="*/ 8939 w 54"/>
                <a:gd name="T21" fmla="*/ 51 h 40"/>
                <a:gd name="T22" fmla="*/ 7872 w 54"/>
                <a:gd name="T23" fmla="*/ 56 h 40"/>
                <a:gd name="T24" fmla="*/ 6540 w 54"/>
                <a:gd name="T25" fmla="*/ 58 h 40"/>
                <a:gd name="T26" fmla="*/ 4905 w 54"/>
                <a:gd name="T27" fmla="*/ 57 h 40"/>
                <a:gd name="T28" fmla="*/ 3321 w 54"/>
                <a:gd name="T29" fmla="*/ 50 h 40"/>
                <a:gd name="T30" fmla="*/ 1716 w 54"/>
                <a:gd name="T31" fmla="*/ 38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6699"/>
                </a:solidFill>
                <a:latin typeface="VNI-Cooper" pitchFamily="2" charset="0"/>
                <a:cs typeface="Arial" charset="0"/>
              </a:endParaRPr>
            </a:p>
          </p:txBody>
        </p:sp>
        <p:sp>
          <p:nvSpPr>
            <p:cNvPr id="617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6699"/>
                </a:solidFill>
                <a:latin typeface="VNI-Cooper" pitchFamily="2" charset="0"/>
                <a:cs typeface="Arial" charset="0"/>
              </a:endParaRPr>
            </a:p>
          </p:txBody>
        </p:sp>
        <p:sp>
          <p:nvSpPr>
            <p:cNvPr id="617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3557 w 596"/>
                <a:gd name="T1" fmla="*/ 628 h 666"/>
                <a:gd name="T2" fmla="*/ 1318 w 596"/>
                <a:gd name="T3" fmla="*/ 582 h 666"/>
                <a:gd name="T4" fmla="*/ 0 w 596"/>
                <a:gd name="T5" fmla="*/ 492 h 666"/>
                <a:gd name="T6" fmla="*/ 796 w 596"/>
                <a:gd name="T7" fmla="*/ 379 h 666"/>
                <a:gd name="T8" fmla="*/ 5542 w 596"/>
                <a:gd name="T9" fmla="*/ 258 h 666"/>
                <a:gd name="T10" fmla="*/ 15055 w 596"/>
                <a:gd name="T11" fmla="*/ 145 h 666"/>
                <a:gd name="T12" fmla="*/ 31115 w 596"/>
                <a:gd name="T13" fmla="*/ 49 h 666"/>
                <a:gd name="T14" fmla="*/ 53995 w 596"/>
                <a:gd name="T15" fmla="*/ 2 h 666"/>
                <a:gd name="T16" fmla="*/ 83264 w 596"/>
                <a:gd name="T17" fmla="*/ 9 h 666"/>
                <a:gd name="T18" fmla="*/ 105926 w 596"/>
                <a:gd name="T19" fmla="*/ 114 h 666"/>
                <a:gd name="T20" fmla="*/ 121243 w 596"/>
                <a:gd name="T21" fmla="*/ 280 h 666"/>
                <a:gd name="T22" fmla="*/ 129286 w 596"/>
                <a:gd name="T23" fmla="*/ 486 h 666"/>
                <a:gd name="T24" fmla="*/ 130282 w 596"/>
                <a:gd name="T25" fmla="*/ 698 h 666"/>
                <a:gd name="T26" fmla="*/ 123975 w 596"/>
                <a:gd name="T27" fmla="*/ 894 h 666"/>
                <a:gd name="T28" fmla="*/ 110934 w 596"/>
                <a:gd name="T29" fmla="*/ 1048 h 666"/>
                <a:gd name="T30" fmla="*/ 91266 w 596"/>
                <a:gd name="T31" fmla="*/ 1130 h 666"/>
                <a:gd name="T32" fmla="*/ 85162 w 596"/>
                <a:gd name="T33" fmla="*/ 1123 h 666"/>
                <a:gd name="T34" fmla="*/ 96577 w 596"/>
                <a:gd name="T35" fmla="*/ 1053 h 666"/>
                <a:gd name="T36" fmla="*/ 105455 w 596"/>
                <a:gd name="T37" fmla="*/ 925 h 666"/>
                <a:gd name="T38" fmla="*/ 111562 w 596"/>
                <a:gd name="T39" fmla="*/ 773 h 666"/>
                <a:gd name="T40" fmla="*/ 113730 w 596"/>
                <a:gd name="T41" fmla="*/ 606 h 666"/>
                <a:gd name="T42" fmla="*/ 112418 w 596"/>
                <a:gd name="T43" fmla="*/ 439 h 666"/>
                <a:gd name="T44" fmla="*/ 106066 w 596"/>
                <a:gd name="T45" fmla="*/ 296 h 666"/>
                <a:gd name="T46" fmla="*/ 94751 w 596"/>
                <a:gd name="T47" fmla="*/ 191 h 666"/>
                <a:gd name="T48" fmla="*/ 74682 w 596"/>
                <a:gd name="T49" fmla="*/ 126 h 666"/>
                <a:gd name="T50" fmla="*/ 53863 w 596"/>
                <a:gd name="T51" fmla="*/ 103 h 666"/>
                <a:gd name="T52" fmla="*/ 38117 w 596"/>
                <a:gd name="T53" fmla="*/ 118 h 666"/>
                <a:gd name="T54" fmla="*/ 26525 w 596"/>
                <a:gd name="T55" fmla="*/ 171 h 666"/>
                <a:gd name="T56" fmla="*/ 18353 w 596"/>
                <a:gd name="T57" fmla="*/ 253 h 666"/>
                <a:gd name="T58" fmla="*/ 12490 w 596"/>
                <a:gd name="T59" fmla="*/ 351 h 666"/>
                <a:gd name="T60" fmla="*/ 8731 w 596"/>
                <a:gd name="T61" fmla="*/ 462 h 666"/>
                <a:gd name="T62" fmla="*/ 6133 w 596"/>
                <a:gd name="T63" fmla="*/ 575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6699"/>
                </a:solidFill>
                <a:latin typeface="VNI-Cooper" pitchFamily="2" charset="0"/>
                <a:cs typeface="Arial" charset="0"/>
              </a:endParaRPr>
            </a:p>
          </p:txBody>
        </p:sp>
      </p:grpSp>
      <p:sp>
        <p:nvSpPr>
          <p:cNvPr id="11166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90556" y="103188"/>
            <a:ext cx="1099184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166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6699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1166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6699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1166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6699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2C01D1-BE98-48F0-957D-C2C3D7BECC6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6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DA89C3-D25D-4031-A9A5-BD7BA127E346}" type="slidenum">
              <a:rPr lang="vi-VN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82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899508-4D3C-4954-99D6-8335B1D0645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91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45282D-D8D1-466A-AC2F-9EC0E456FBE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4104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5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6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6666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07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6666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08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99C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09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6666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10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11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99C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12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99CC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07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392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2.xml"/><Relationship Id="rId1" Type="http://schemas.openxmlformats.org/officeDocument/2006/relationships/video" Target="file:///D:/Huy%20Cuong/Tai%20lieu/Documents/Clips%20Bai%20giang/Doc%20tham%20luan%20hoc%20tap.MPG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Blue flowers PNG and PSD | Flower border, Flower drawing, Clip art bor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3" y="1655380"/>
            <a:ext cx="6388100" cy="520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8" descr="Blue flowers PNG and PSD | Flower border, Flower drawing, Clip art bord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6" y="11113"/>
            <a:ext cx="6834717" cy="536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2111380"/>
            <a:ext cx="10657416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55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49"/>
          <p:cNvSpPr txBox="1">
            <a:spLocks noChangeArrowheads="1"/>
          </p:cNvSpPr>
          <p:nvPr/>
        </p:nvSpPr>
        <p:spPr bwMode="auto">
          <a:xfrm>
            <a:off x="203200" y="323854"/>
            <a:ext cx="11582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ĐẶC ĐIỂM CỦA NGÔN NGỮ NÓI VÀ NGÔN NGỮ VIẾT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946400" y="1320800"/>
            <a:ext cx="609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 động nhóm</a:t>
            </a:r>
            <a:endParaRPr lang="en-US" sz="2400">
              <a:solidFill>
                <a:prstClr val="black"/>
              </a:solidFill>
              <a:latin typeface="VNI-Cooper" pitchFamily="2" charset="0"/>
              <a:cs typeface="Arial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12800" y="2438400"/>
            <a:ext cx="822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Nhóm 1: </a:t>
            </a:r>
            <a:r>
              <a:rPr lang="en-US" sz="280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Phương tiện ngôn ngữ chủ yếu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>
              <a:solidFill>
                <a:prstClr val="black"/>
              </a:solidFill>
              <a:latin typeface="VNI-Cooper" pitchFamily="2" charset="0"/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12800" y="3200400"/>
            <a:ext cx="822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Nhóm 2: </a:t>
            </a:r>
            <a:r>
              <a:rPr lang="en-US" sz="280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Hoàn cảnh giao tiếp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>
              <a:solidFill>
                <a:prstClr val="black"/>
              </a:solidFill>
              <a:latin typeface="VNI-Cooper" pitchFamily="2" charset="0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12800" y="3962400"/>
            <a:ext cx="822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Nhóm 3: </a:t>
            </a:r>
            <a:r>
              <a:rPr lang="en-US" sz="280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Phương tiện hỗ trợ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>
              <a:solidFill>
                <a:prstClr val="black"/>
              </a:solidFill>
              <a:latin typeface="VNI-Cooper" pitchFamily="2" charset="0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12800" y="4800600"/>
            <a:ext cx="822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Nhóm 4: </a:t>
            </a:r>
            <a:r>
              <a:rPr lang="en-US" sz="280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Hệ thống các yếu tố ngôn ngữ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>
              <a:solidFill>
                <a:prstClr val="black"/>
              </a:solidFill>
              <a:latin typeface="VNI-Cooper" pitchFamily="2" charset="0"/>
              <a:cs typeface="Arial" charset="0"/>
            </a:endParaRPr>
          </a:p>
        </p:txBody>
      </p:sp>
      <p:pic>
        <p:nvPicPr>
          <p:cNvPr id="79880" name="Picture 2" descr="Ảnh động trang trí powerpoint (29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4735513"/>
            <a:ext cx="2540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86630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064000" y="980192"/>
            <a:ext cx="782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Khái niệm: Ngôn ngữ nói là ngôn ngữ âm thanh, là lời nói trong giao tiếp hàng ngày.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4064000" y="2107324"/>
            <a:ext cx="7315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Hoàn cảnh sử dụng: </a:t>
            </a: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304800" y="567548"/>
            <a:ext cx="11480800" cy="5638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>
            <a:off x="304800" y="1040514"/>
            <a:ext cx="1148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3251200" y="583314"/>
            <a:ext cx="406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 NGÔN NGỮ NÓI</a:t>
            </a: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7823200" y="583314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NGÔN NGỮ VIẾT</a:t>
            </a:r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>
            <a:off x="2743200" y="583314"/>
            <a:ext cx="0" cy="563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97" name="Line 25"/>
          <p:cNvSpPr>
            <a:spLocks noChangeShapeType="1"/>
          </p:cNvSpPr>
          <p:nvPr/>
        </p:nvSpPr>
        <p:spPr bwMode="auto">
          <a:xfrm>
            <a:off x="7315200" y="583314"/>
            <a:ext cx="0" cy="563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>
            <a:off x="308302" y="2283527"/>
            <a:ext cx="1148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101" name="Line 29"/>
          <p:cNvSpPr>
            <a:spLocks noChangeShapeType="1"/>
          </p:cNvSpPr>
          <p:nvPr/>
        </p:nvSpPr>
        <p:spPr bwMode="auto">
          <a:xfrm>
            <a:off x="304800" y="3326514"/>
            <a:ext cx="1148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102" name="Line 30"/>
          <p:cNvSpPr>
            <a:spLocks noChangeShapeType="1"/>
          </p:cNvSpPr>
          <p:nvPr/>
        </p:nvSpPr>
        <p:spPr bwMode="auto">
          <a:xfrm>
            <a:off x="304800" y="4774314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auto">
          <a:xfrm>
            <a:off x="273268" y="1232345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Phương</a:t>
            </a:r>
            <a:r>
              <a:rPr lang="en-US" sz="24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tiện</a:t>
            </a:r>
            <a:r>
              <a:rPr lang="en-US" sz="24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ngôn</a:t>
            </a:r>
            <a:r>
              <a:rPr lang="en-US" sz="24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ngữ</a:t>
            </a:r>
            <a:r>
              <a:rPr lang="en-US" sz="24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chủ</a:t>
            </a:r>
            <a:r>
              <a:rPr lang="en-US" sz="24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yếu</a:t>
            </a:r>
            <a:endParaRPr lang="en-US" sz="2400" dirty="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225970" y="2525226"/>
            <a:ext cx="264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Hoàn</a:t>
            </a:r>
            <a:r>
              <a:rPr lang="en-US" sz="24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cảnh</a:t>
            </a:r>
            <a:r>
              <a:rPr lang="en-US" sz="24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giao</a:t>
            </a:r>
            <a:r>
              <a:rPr lang="en-US" sz="24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tiếp</a:t>
            </a:r>
            <a:endParaRPr lang="en-US" sz="2400" dirty="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107" name="Line 35"/>
          <p:cNvSpPr>
            <a:spLocks noChangeShapeType="1"/>
          </p:cNvSpPr>
          <p:nvPr/>
        </p:nvSpPr>
        <p:spPr bwMode="auto">
          <a:xfrm>
            <a:off x="304800" y="4621914"/>
            <a:ext cx="1148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108" name="Text Box 36"/>
          <p:cNvSpPr txBox="1">
            <a:spLocks noChangeArrowheads="1"/>
          </p:cNvSpPr>
          <p:nvPr/>
        </p:nvSpPr>
        <p:spPr bwMode="auto">
          <a:xfrm>
            <a:off x="264506" y="3715524"/>
            <a:ext cx="254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Phương</a:t>
            </a:r>
            <a:r>
              <a:rPr lang="en-US" sz="24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tiện</a:t>
            </a:r>
            <a:r>
              <a:rPr lang="en-US" sz="24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hỗ</a:t>
            </a:r>
            <a:r>
              <a:rPr lang="en-US" sz="24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trợ</a:t>
            </a:r>
            <a:endParaRPr lang="en-US" sz="2400" dirty="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109" name="Text Box 37"/>
          <p:cNvSpPr txBox="1">
            <a:spLocks noChangeArrowheads="1"/>
          </p:cNvSpPr>
          <p:nvPr/>
        </p:nvSpPr>
        <p:spPr bwMode="auto">
          <a:xfrm>
            <a:off x="383629" y="4931974"/>
            <a:ext cx="228074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Hệ</a:t>
            </a:r>
            <a:r>
              <a:rPr lang="en-US" sz="24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thống</a:t>
            </a:r>
            <a:r>
              <a:rPr lang="en-US" sz="24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các</a:t>
            </a:r>
            <a:r>
              <a:rPr lang="en-US" sz="24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yếu</a:t>
            </a:r>
            <a:r>
              <a:rPr lang="en-US" sz="24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tố</a:t>
            </a:r>
            <a:r>
              <a:rPr lang="en-US" sz="24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ngôn</a:t>
            </a:r>
            <a:r>
              <a:rPr lang="en-US" sz="24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ngữ</a:t>
            </a:r>
            <a:endParaRPr lang="en-US" sz="2400" dirty="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" name="Text Box 33"/>
          <p:cNvSpPr txBox="1">
            <a:spLocks noChangeArrowheads="1"/>
          </p:cNvSpPr>
          <p:nvPr/>
        </p:nvSpPr>
        <p:spPr bwMode="auto">
          <a:xfrm>
            <a:off x="635886" y="534102"/>
            <a:ext cx="2438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TIÊU CHÍ</a:t>
            </a:r>
          </a:p>
        </p:txBody>
      </p:sp>
    </p:spTree>
    <p:extLst>
      <p:ext uri="{BB962C8B-B14F-4D97-AF65-F5344CB8AC3E}">
        <p14:creationId xmlns:p14="http://schemas.microsoft.com/office/powerpoint/2010/main" val="2900168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5" grpId="0"/>
      <p:bldP spid="3106" grpId="0"/>
      <p:bldP spid="3108" grpId="0"/>
      <p:bldP spid="310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4174362" y="1090552"/>
            <a:ext cx="7823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Khái niệm: Ngôn ngữ nói là ngôn ngữ âm thanh, là lời nói trong giao tiếp hàng ngày.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4174362" y="2217676"/>
            <a:ext cx="73152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Hoàn cảnh sử dụng: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415162" y="693676"/>
            <a:ext cx="11480800" cy="5638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>
            <a:off x="415162" y="1150876"/>
            <a:ext cx="1148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3361562" y="693676"/>
            <a:ext cx="406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 NGÔN NGỮ NÓI</a:t>
            </a: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7933562" y="693676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NGÔN NGỮ VIẾT</a:t>
            </a:r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>
            <a:off x="2832550" y="693676"/>
            <a:ext cx="0" cy="563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9883" name="Line 11"/>
          <p:cNvSpPr>
            <a:spLocks noChangeShapeType="1"/>
          </p:cNvSpPr>
          <p:nvPr/>
        </p:nvSpPr>
        <p:spPr bwMode="auto">
          <a:xfrm>
            <a:off x="6917562" y="693676"/>
            <a:ext cx="0" cy="563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9884" name="Line 12"/>
          <p:cNvSpPr>
            <a:spLocks noChangeShapeType="1"/>
          </p:cNvSpPr>
          <p:nvPr/>
        </p:nvSpPr>
        <p:spPr bwMode="auto">
          <a:xfrm>
            <a:off x="402898" y="2606614"/>
            <a:ext cx="1148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9885" name="Line 13"/>
          <p:cNvSpPr>
            <a:spLocks noChangeShapeType="1"/>
          </p:cNvSpPr>
          <p:nvPr/>
        </p:nvSpPr>
        <p:spPr bwMode="auto">
          <a:xfrm>
            <a:off x="415162" y="3436876"/>
            <a:ext cx="1148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9886" name="Line 14"/>
          <p:cNvSpPr>
            <a:spLocks noChangeShapeType="1"/>
          </p:cNvSpPr>
          <p:nvPr/>
        </p:nvSpPr>
        <p:spPr bwMode="auto">
          <a:xfrm>
            <a:off x="415162" y="4884676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9887" name="Text Box 15"/>
          <p:cNvSpPr txBox="1">
            <a:spLocks noChangeArrowheads="1"/>
          </p:cNvSpPr>
          <p:nvPr/>
        </p:nvSpPr>
        <p:spPr bwMode="auto">
          <a:xfrm>
            <a:off x="415162" y="1074678"/>
            <a:ext cx="2133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Phương tiện ngôn ngữ chủ yếu</a:t>
            </a:r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313562" y="2606624"/>
            <a:ext cx="264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Hoàn cảnh giao tiếp</a:t>
            </a:r>
          </a:p>
        </p:txBody>
      </p:sp>
      <p:sp>
        <p:nvSpPr>
          <p:cNvPr id="79889" name="Line 17"/>
          <p:cNvSpPr>
            <a:spLocks noChangeShapeType="1"/>
          </p:cNvSpPr>
          <p:nvPr/>
        </p:nvSpPr>
        <p:spPr bwMode="auto">
          <a:xfrm>
            <a:off x="415162" y="4732276"/>
            <a:ext cx="1148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9890" name="Text Box 18"/>
          <p:cNvSpPr txBox="1">
            <a:spLocks noChangeArrowheads="1"/>
          </p:cNvSpPr>
          <p:nvPr/>
        </p:nvSpPr>
        <p:spPr bwMode="auto">
          <a:xfrm>
            <a:off x="415162" y="3605162"/>
            <a:ext cx="254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Phương tiện hỗ trợ</a:t>
            </a:r>
          </a:p>
        </p:txBody>
      </p:sp>
      <p:sp>
        <p:nvSpPr>
          <p:cNvPr id="79891" name="Text Box 19"/>
          <p:cNvSpPr txBox="1">
            <a:spLocks noChangeArrowheads="1"/>
          </p:cNvSpPr>
          <p:nvPr/>
        </p:nvSpPr>
        <p:spPr bwMode="auto">
          <a:xfrm>
            <a:off x="415162" y="4808481"/>
            <a:ext cx="1828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Hệ thống các yếu tố ngôn ngữ</a:t>
            </a:r>
          </a:p>
        </p:txBody>
      </p:sp>
      <p:sp>
        <p:nvSpPr>
          <p:cNvPr id="79892" name="Rectangle 20"/>
          <p:cNvSpPr>
            <a:spLocks noChangeArrowheads="1"/>
          </p:cNvSpPr>
          <p:nvPr/>
        </p:nvSpPr>
        <p:spPr bwMode="auto">
          <a:xfrm>
            <a:off x="6917562" y="693676"/>
            <a:ext cx="4978400" cy="563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9894" name="Text Box 22"/>
          <p:cNvSpPr txBox="1">
            <a:spLocks noChangeArrowheads="1"/>
          </p:cNvSpPr>
          <p:nvPr/>
        </p:nvSpPr>
        <p:spPr bwMode="auto">
          <a:xfrm>
            <a:off x="7527162" y="1074687"/>
            <a:ext cx="3962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Ngôn ngữ nói sử dụng chất liệu nào? </a:t>
            </a:r>
          </a:p>
        </p:txBody>
      </p:sp>
      <p:sp>
        <p:nvSpPr>
          <p:cNvPr id="79895" name="Text Box 23"/>
          <p:cNvSpPr txBox="1">
            <a:spLocks noChangeArrowheads="1"/>
          </p:cNvSpPr>
          <p:nvPr/>
        </p:nvSpPr>
        <p:spPr bwMode="auto">
          <a:xfrm>
            <a:off x="3037508" y="1150876"/>
            <a:ext cx="467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thanh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27864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9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4" grpId="0"/>
      <p:bldP spid="798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064000" y="1011722"/>
            <a:ext cx="7823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Khái niệm: Ngôn ngữ nói là ngôn ngữ âm thanh, là lời nói trong giao tiếp hàng ngày.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4064000" y="2138846"/>
            <a:ext cx="73152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Hoàn cảnh sử dụng: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304800" y="614846"/>
            <a:ext cx="11480800" cy="5638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3975" name="Line 7"/>
          <p:cNvSpPr>
            <a:spLocks noChangeShapeType="1"/>
          </p:cNvSpPr>
          <p:nvPr/>
        </p:nvSpPr>
        <p:spPr bwMode="auto">
          <a:xfrm>
            <a:off x="304800" y="1072046"/>
            <a:ext cx="1148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3454400" y="614846"/>
            <a:ext cx="406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 NGÔN NGỮ NÓI</a:t>
            </a:r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7823200" y="614846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NGÔN NGỮ VIẾT</a:t>
            </a:r>
          </a:p>
        </p:txBody>
      </p:sp>
      <p:sp>
        <p:nvSpPr>
          <p:cNvPr id="83978" name="Line 10"/>
          <p:cNvSpPr>
            <a:spLocks noChangeShapeType="1"/>
          </p:cNvSpPr>
          <p:nvPr/>
        </p:nvSpPr>
        <p:spPr bwMode="auto">
          <a:xfrm>
            <a:off x="2722188" y="614846"/>
            <a:ext cx="0" cy="563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3979" name="Line 11"/>
          <p:cNvSpPr>
            <a:spLocks noChangeShapeType="1"/>
          </p:cNvSpPr>
          <p:nvPr/>
        </p:nvSpPr>
        <p:spPr bwMode="auto">
          <a:xfrm>
            <a:off x="6807200" y="614846"/>
            <a:ext cx="0" cy="563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3980" name="Line 12"/>
          <p:cNvSpPr>
            <a:spLocks noChangeShapeType="1"/>
          </p:cNvSpPr>
          <p:nvPr/>
        </p:nvSpPr>
        <p:spPr bwMode="auto">
          <a:xfrm>
            <a:off x="304800" y="2178534"/>
            <a:ext cx="1148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3981" name="Line 13"/>
          <p:cNvSpPr>
            <a:spLocks noChangeShapeType="1"/>
          </p:cNvSpPr>
          <p:nvPr/>
        </p:nvSpPr>
        <p:spPr bwMode="auto">
          <a:xfrm>
            <a:off x="304800" y="3358046"/>
            <a:ext cx="1148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3982" name="Line 14"/>
          <p:cNvSpPr>
            <a:spLocks noChangeShapeType="1"/>
          </p:cNvSpPr>
          <p:nvPr/>
        </p:nvSpPr>
        <p:spPr bwMode="auto">
          <a:xfrm>
            <a:off x="304800" y="4805846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3983" name="Text Box 15"/>
          <p:cNvSpPr txBox="1">
            <a:spLocks noChangeArrowheads="1"/>
          </p:cNvSpPr>
          <p:nvPr/>
        </p:nvSpPr>
        <p:spPr bwMode="auto">
          <a:xfrm>
            <a:off x="304800" y="1072047"/>
            <a:ext cx="2540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Phương tiện NN chủ yếu</a:t>
            </a:r>
          </a:p>
        </p:txBody>
      </p: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203200" y="2299194"/>
            <a:ext cx="264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Hoàn</a:t>
            </a:r>
            <a:r>
              <a:rPr lang="en-US" sz="24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cảnh</a:t>
            </a:r>
            <a:r>
              <a:rPr lang="en-US" sz="24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giao</a:t>
            </a:r>
            <a:r>
              <a:rPr lang="en-US" sz="24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tiếp</a:t>
            </a:r>
            <a:endParaRPr lang="en-US" sz="2400" dirty="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3985" name="Line 17"/>
          <p:cNvSpPr>
            <a:spLocks noChangeShapeType="1"/>
          </p:cNvSpPr>
          <p:nvPr/>
        </p:nvSpPr>
        <p:spPr bwMode="auto">
          <a:xfrm>
            <a:off x="304800" y="4653446"/>
            <a:ext cx="1148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3986" name="Text Box 18"/>
          <p:cNvSpPr txBox="1">
            <a:spLocks noChangeArrowheads="1"/>
          </p:cNvSpPr>
          <p:nvPr/>
        </p:nvSpPr>
        <p:spPr bwMode="auto">
          <a:xfrm>
            <a:off x="304800" y="3526332"/>
            <a:ext cx="254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Phương tiện hỗ trợ</a:t>
            </a:r>
          </a:p>
        </p:txBody>
      </p:sp>
      <p:sp>
        <p:nvSpPr>
          <p:cNvPr id="83987" name="Text Box 19"/>
          <p:cNvSpPr txBox="1">
            <a:spLocks noChangeArrowheads="1"/>
          </p:cNvSpPr>
          <p:nvPr/>
        </p:nvSpPr>
        <p:spPr bwMode="auto">
          <a:xfrm>
            <a:off x="304800" y="5034456"/>
            <a:ext cx="1828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Từ ngữ, câu văn, văn bản</a:t>
            </a:r>
          </a:p>
        </p:txBody>
      </p:sp>
      <p:sp>
        <p:nvSpPr>
          <p:cNvPr id="83988" name="Rectangle 20"/>
          <p:cNvSpPr>
            <a:spLocks noChangeArrowheads="1"/>
          </p:cNvSpPr>
          <p:nvPr/>
        </p:nvSpPr>
        <p:spPr bwMode="auto">
          <a:xfrm>
            <a:off x="2713426" y="614846"/>
            <a:ext cx="4368800" cy="563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3991" name="Text Box 23"/>
          <p:cNvSpPr txBox="1">
            <a:spLocks noChangeArrowheads="1"/>
          </p:cNvSpPr>
          <p:nvPr/>
        </p:nvSpPr>
        <p:spPr bwMode="auto">
          <a:xfrm>
            <a:off x="7224120" y="1090442"/>
            <a:ext cx="477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viết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3992" name="Text Box 24"/>
          <p:cNvSpPr txBox="1">
            <a:spLocks noChangeArrowheads="1"/>
          </p:cNvSpPr>
          <p:nvPr/>
        </p:nvSpPr>
        <p:spPr bwMode="auto">
          <a:xfrm>
            <a:off x="2743200" y="1072054"/>
            <a:ext cx="3860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Ngôn ngữ viết sử dụng chất liệu cơ bản nào?</a:t>
            </a:r>
          </a:p>
        </p:txBody>
      </p:sp>
      <p:sp>
        <p:nvSpPr>
          <p:cNvPr id="83993" name="Text Box 25"/>
          <p:cNvSpPr txBox="1">
            <a:spLocks noChangeArrowheads="1"/>
          </p:cNvSpPr>
          <p:nvPr/>
        </p:nvSpPr>
        <p:spPr bwMode="auto">
          <a:xfrm>
            <a:off x="2844800" y="1224451"/>
            <a:ext cx="3454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kiện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giao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ngôn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646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39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39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39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39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39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83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839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839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839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91" grpId="0"/>
      <p:bldP spid="83992" grpId="0"/>
      <p:bldP spid="83992" grpId="1"/>
      <p:bldP spid="839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4064000" y="1106320"/>
            <a:ext cx="782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Khái niệm: Ngôn ngữ nói là ngôn ngữ âm thanh, là lời nói trong giao tiếp hàng ngày.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4064000" y="2233452"/>
            <a:ext cx="7315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Hoàn cảnh sử dụng: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101600" y="633242"/>
            <a:ext cx="12090400" cy="5867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4999" name="Line 7"/>
          <p:cNvSpPr>
            <a:spLocks noChangeShapeType="1"/>
          </p:cNvSpPr>
          <p:nvPr/>
        </p:nvSpPr>
        <p:spPr bwMode="auto">
          <a:xfrm>
            <a:off x="101600" y="1166642"/>
            <a:ext cx="1148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3251200" y="709442"/>
            <a:ext cx="406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 NGÔN NGỮ NÓI</a:t>
            </a: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7823200" y="709442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NGÔN NGỮ VIẾT</a:t>
            </a:r>
          </a:p>
        </p:txBody>
      </p:sp>
      <p:sp>
        <p:nvSpPr>
          <p:cNvPr id="85002" name="Line 10"/>
          <p:cNvSpPr>
            <a:spLocks noChangeShapeType="1"/>
          </p:cNvSpPr>
          <p:nvPr/>
        </p:nvSpPr>
        <p:spPr bwMode="auto">
          <a:xfrm flipH="1">
            <a:off x="2692414" y="633242"/>
            <a:ext cx="0" cy="586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5003" name="Line 11"/>
          <p:cNvSpPr>
            <a:spLocks noChangeShapeType="1"/>
          </p:cNvSpPr>
          <p:nvPr/>
        </p:nvSpPr>
        <p:spPr bwMode="auto">
          <a:xfrm flipH="1">
            <a:off x="6807200" y="633242"/>
            <a:ext cx="0" cy="586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5004" name="Line 12"/>
          <p:cNvSpPr>
            <a:spLocks noChangeShapeType="1"/>
          </p:cNvSpPr>
          <p:nvPr/>
        </p:nvSpPr>
        <p:spPr bwMode="auto">
          <a:xfrm>
            <a:off x="101600" y="2157242"/>
            <a:ext cx="1148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5005" name="Line 13"/>
          <p:cNvSpPr>
            <a:spLocks noChangeShapeType="1"/>
          </p:cNvSpPr>
          <p:nvPr/>
        </p:nvSpPr>
        <p:spPr bwMode="auto">
          <a:xfrm>
            <a:off x="101600" y="3528842"/>
            <a:ext cx="1148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5006" name="Line 14"/>
          <p:cNvSpPr>
            <a:spLocks noChangeShapeType="1"/>
          </p:cNvSpPr>
          <p:nvPr/>
        </p:nvSpPr>
        <p:spPr bwMode="auto">
          <a:xfrm>
            <a:off x="304800" y="4900442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5007" name="Text Box 15"/>
          <p:cNvSpPr txBox="1">
            <a:spLocks noChangeArrowheads="1"/>
          </p:cNvSpPr>
          <p:nvPr/>
        </p:nvSpPr>
        <p:spPr bwMode="auto">
          <a:xfrm>
            <a:off x="101600" y="1166643"/>
            <a:ext cx="2336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Phương tiện  NN chủ yếu</a:t>
            </a:r>
          </a:p>
        </p:txBody>
      </p:sp>
      <p:sp>
        <p:nvSpPr>
          <p:cNvPr id="85008" name="Text Box 16"/>
          <p:cNvSpPr txBox="1">
            <a:spLocks noChangeArrowheads="1"/>
          </p:cNvSpPr>
          <p:nvPr/>
        </p:nvSpPr>
        <p:spPr bwMode="auto">
          <a:xfrm>
            <a:off x="101600" y="2249328"/>
            <a:ext cx="264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Hoàn cảnh giao tiếp</a:t>
            </a:r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>
            <a:off x="101600" y="4748042"/>
            <a:ext cx="1148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5010" name="Text Box 18"/>
          <p:cNvSpPr txBox="1">
            <a:spLocks noChangeArrowheads="1"/>
          </p:cNvSpPr>
          <p:nvPr/>
        </p:nvSpPr>
        <p:spPr bwMode="auto">
          <a:xfrm>
            <a:off x="101600" y="3620928"/>
            <a:ext cx="254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Phương tiện hỗ trợ</a:t>
            </a:r>
          </a:p>
        </p:txBody>
      </p:sp>
      <p:sp>
        <p:nvSpPr>
          <p:cNvPr id="85011" name="Text Box 19"/>
          <p:cNvSpPr txBox="1">
            <a:spLocks noChangeArrowheads="1"/>
          </p:cNvSpPr>
          <p:nvPr/>
        </p:nvSpPr>
        <p:spPr bwMode="auto">
          <a:xfrm>
            <a:off x="101600" y="4900447"/>
            <a:ext cx="1828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Hệ thống các yếu tố ngôn ngữ</a:t>
            </a:r>
          </a:p>
        </p:txBody>
      </p:sp>
      <p:sp>
        <p:nvSpPr>
          <p:cNvPr id="85012" name="Rectangle 20"/>
          <p:cNvSpPr>
            <a:spLocks noChangeArrowheads="1"/>
          </p:cNvSpPr>
          <p:nvPr/>
        </p:nvSpPr>
        <p:spPr bwMode="auto">
          <a:xfrm>
            <a:off x="6807200" y="633242"/>
            <a:ext cx="5181600" cy="586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5014" name="Text Box 22"/>
          <p:cNvSpPr txBox="1">
            <a:spLocks noChangeArrowheads="1"/>
          </p:cNvSpPr>
          <p:nvPr/>
        </p:nvSpPr>
        <p:spPr bwMode="auto">
          <a:xfrm>
            <a:off x="2816784" y="1166642"/>
            <a:ext cx="467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thanh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85015" name="Text Box 23"/>
          <p:cNvSpPr txBox="1">
            <a:spLocks noChangeArrowheads="1"/>
          </p:cNvSpPr>
          <p:nvPr/>
        </p:nvSpPr>
        <p:spPr bwMode="auto">
          <a:xfrm>
            <a:off x="5770041" y="113172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5016" name="Text Box 24"/>
          <p:cNvSpPr txBox="1">
            <a:spLocks noChangeArrowheads="1"/>
          </p:cNvSpPr>
          <p:nvPr/>
        </p:nvSpPr>
        <p:spPr bwMode="auto">
          <a:xfrm>
            <a:off x="7416800" y="938042"/>
            <a:ext cx="3962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Các nhân vật giao tiếp có đồng thời có mặt hay không?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Hoạt động nói và nghe có sự luân phiên hay không?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Các hoạt động đó diễn ra nhanh hay chậm?</a:t>
            </a:r>
          </a:p>
        </p:txBody>
      </p:sp>
      <p:sp>
        <p:nvSpPr>
          <p:cNvPr id="85017" name="Text Box 25"/>
          <p:cNvSpPr txBox="1">
            <a:spLocks noChangeArrowheads="1"/>
          </p:cNvSpPr>
          <p:nvPr/>
        </p:nvSpPr>
        <p:spPr bwMode="auto">
          <a:xfrm>
            <a:off x="2755478" y="2157242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xúc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trực</a:t>
            </a:r>
            <a:r>
              <a:rPr lang="en-US" sz="24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85018" name="Text Box 26"/>
          <p:cNvSpPr txBox="1">
            <a:spLocks noChangeArrowheads="1"/>
          </p:cNvSpPr>
          <p:nvPr/>
        </p:nvSpPr>
        <p:spPr bwMode="auto">
          <a:xfrm>
            <a:off x="2771244" y="2538242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Luân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phiên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vai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nói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nghe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85019" name="Text Box 27"/>
          <p:cNvSpPr txBox="1">
            <a:spLocks noChangeArrowheads="1"/>
          </p:cNvSpPr>
          <p:nvPr/>
        </p:nvSpPr>
        <p:spPr bwMode="auto">
          <a:xfrm>
            <a:off x="2787010" y="2919242"/>
            <a:ext cx="325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Mau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lẹ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tức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thời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3796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50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50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50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50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50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50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50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50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6" grpId="0"/>
      <p:bldP spid="85017" grpId="0"/>
      <p:bldP spid="85018" grpId="0"/>
      <p:bldP spid="850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4064000" y="932894"/>
            <a:ext cx="782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Khái niệm: Ngôn ngữ nói là ngôn ngữ âm thanh, là lời nói trong giao tiếp hàng ngày.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4064000" y="2060026"/>
            <a:ext cx="7315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Hoàn cảnh sử dụng: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101600" y="459816"/>
            <a:ext cx="12090400" cy="5867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7047" name="Line 7"/>
          <p:cNvSpPr>
            <a:spLocks noChangeShapeType="1"/>
          </p:cNvSpPr>
          <p:nvPr/>
        </p:nvSpPr>
        <p:spPr bwMode="auto">
          <a:xfrm>
            <a:off x="101600" y="993216"/>
            <a:ext cx="1148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3251200" y="536016"/>
            <a:ext cx="406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 NGÔN NGỮ NÓI</a:t>
            </a:r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7823200" y="536016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NGÔN NGỮ VIẾT</a:t>
            </a:r>
          </a:p>
        </p:txBody>
      </p:sp>
      <p:sp>
        <p:nvSpPr>
          <p:cNvPr id="87050" name="Line 10"/>
          <p:cNvSpPr>
            <a:spLocks noChangeShapeType="1"/>
          </p:cNvSpPr>
          <p:nvPr/>
        </p:nvSpPr>
        <p:spPr bwMode="auto">
          <a:xfrm flipH="1">
            <a:off x="2787010" y="459816"/>
            <a:ext cx="0" cy="586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7051" name="Line 11"/>
          <p:cNvSpPr>
            <a:spLocks noChangeShapeType="1"/>
          </p:cNvSpPr>
          <p:nvPr/>
        </p:nvSpPr>
        <p:spPr bwMode="auto">
          <a:xfrm flipH="1">
            <a:off x="7010400" y="459816"/>
            <a:ext cx="0" cy="586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7052" name="Line 12"/>
          <p:cNvSpPr>
            <a:spLocks noChangeShapeType="1"/>
          </p:cNvSpPr>
          <p:nvPr/>
        </p:nvSpPr>
        <p:spPr bwMode="auto">
          <a:xfrm>
            <a:off x="101600" y="1755216"/>
            <a:ext cx="1148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7053" name="Line 13"/>
          <p:cNvSpPr>
            <a:spLocks noChangeShapeType="1"/>
          </p:cNvSpPr>
          <p:nvPr/>
        </p:nvSpPr>
        <p:spPr bwMode="auto">
          <a:xfrm>
            <a:off x="101600" y="3736416"/>
            <a:ext cx="1148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7054" name="Line 14"/>
          <p:cNvSpPr>
            <a:spLocks noChangeShapeType="1"/>
          </p:cNvSpPr>
          <p:nvPr/>
        </p:nvSpPr>
        <p:spPr bwMode="auto">
          <a:xfrm>
            <a:off x="304800" y="4727016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7055" name="Text Box 15"/>
          <p:cNvSpPr txBox="1">
            <a:spLocks noChangeArrowheads="1"/>
          </p:cNvSpPr>
          <p:nvPr/>
        </p:nvSpPr>
        <p:spPr bwMode="auto">
          <a:xfrm>
            <a:off x="101600" y="993217"/>
            <a:ext cx="2540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Phương tiện NN chủ yếu</a:t>
            </a:r>
          </a:p>
        </p:txBody>
      </p:sp>
      <p:sp>
        <p:nvSpPr>
          <p:cNvPr id="87056" name="Text Box 16"/>
          <p:cNvSpPr txBox="1">
            <a:spLocks noChangeArrowheads="1"/>
          </p:cNvSpPr>
          <p:nvPr/>
        </p:nvSpPr>
        <p:spPr bwMode="auto">
          <a:xfrm>
            <a:off x="101600" y="2075902"/>
            <a:ext cx="264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Hoàn cảnh giao tiếp</a:t>
            </a:r>
          </a:p>
        </p:txBody>
      </p:sp>
      <p:sp>
        <p:nvSpPr>
          <p:cNvPr id="87057" name="Line 17"/>
          <p:cNvSpPr>
            <a:spLocks noChangeShapeType="1"/>
          </p:cNvSpPr>
          <p:nvPr/>
        </p:nvSpPr>
        <p:spPr bwMode="auto">
          <a:xfrm>
            <a:off x="101600" y="4574616"/>
            <a:ext cx="1148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7058" name="Text Box 18"/>
          <p:cNvSpPr txBox="1">
            <a:spLocks noChangeArrowheads="1"/>
          </p:cNvSpPr>
          <p:nvPr/>
        </p:nvSpPr>
        <p:spPr bwMode="auto">
          <a:xfrm>
            <a:off x="101600" y="3752302"/>
            <a:ext cx="254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Phương tiện hỗ trợ</a:t>
            </a:r>
          </a:p>
        </p:txBody>
      </p:sp>
      <p:sp>
        <p:nvSpPr>
          <p:cNvPr id="87059" name="Text Box 19"/>
          <p:cNvSpPr txBox="1">
            <a:spLocks noChangeArrowheads="1"/>
          </p:cNvSpPr>
          <p:nvPr/>
        </p:nvSpPr>
        <p:spPr bwMode="auto">
          <a:xfrm>
            <a:off x="101600" y="4955626"/>
            <a:ext cx="1828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Từ ngữ, câu văn, văn bản</a:t>
            </a:r>
          </a:p>
        </p:txBody>
      </p:sp>
      <p:sp>
        <p:nvSpPr>
          <p:cNvPr id="87060" name="Rectangle 20"/>
          <p:cNvSpPr>
            <a:spLocks noChangeArrowheads="1"/>
          </p:cNvSpPr>
          <p:nvPr/>
        </p:nvSpPr>
        <p:spPr bwMode="auto">
          <a:xfrm>
            <a:off x="7010400" y="459816"/>
            <a:ext cx="5181600" cy="586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7061" name="Text Box 21"/>
          <p:cNvSpPr txBox="1">
            <a:spLocks noChangeArrowheads="1"/>
          </p:cNvSpPr>
          <p:nvPr/>
        </p:nvSpPr>
        <p:spPr bwMode="auto">
          <a:xfrm>
            <a:off x="2958678" y="993216"/>
            <a:ext cx="467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Âm thanh, lời nói.</a:t>
            </a:r>
          </a:p>
        </p:txBody>
      </p:sp>
      <p:sp>
        <p:nvSpPr>
          <p:cNvPr id="87062" name="Text Box 22"/>
          <p:cNvSpPr txBox="1">
            <a:spLocks noChangeArrowheads="1"/>
          </p:cNvSpPr>
          <p:nvPr/>
        </p:nvSpPr>
        <p:spPr bwMode="auto">
          <a:xfrm>
            <a:off x="5770041" y="958301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7063" name="Text Box 23"/>
          <p:cNvSpPr txBox="1">
            <a:spLocks noChangeArrowheads="1"/>
          </p:cNvSpPr>
          <p:nvPr/>
        </p:nvSpPr>
        <p:spPr bwMode="auto">
          <a:xfrm>
            <a:off x="7416800" y="764616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7064" name="Text Box 24"/>
          <p:cNvSpPr txBox="1">
            <a:spLocks noChangeArrowheads="1"/>
          </p:cNvSpPr>
          <p:nvPr/>
        </p:nvSpPr>
        <p:spPr bwMode="auto">
          <a:xfrm>
            <a:off x="2976202" y="1755216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xúc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trực</a:t>
            </a:r>
            <a:r>
              <a:rPr lang="en-US" sz="24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</a:t>
            </a:r>
          </a:p>
        </p:txBody>
      </p:sp>
      <p:grpSp>
        <p:nvGrpSpPr>
          <p:cNvPr id="87068" name="Group 28"/>
          <p:cNvGrpSpPr>
            <a:grpSpLocks/>
          </p:cNvGrpSpPr>
          <p:nvPr/>
        </p:nvGrpSpPr>
        <p:grpSpPr bwMode="auto">
          <a:xfrm>
            <a:off x="2976202" y="2136216"/>
            <a:ext cx="5181600" cy="838200"/>
            <a:chOff x="1056" y="1584"/>
            <a:chExt cx="2448" cy="528"/>
          </a:xfrm>
        </p:grpSpPr>
        <p:sp>
          <p:nvSpPr>
            <p:cNvPr id="87065" name="Text Box 25"/>
            <p:cNvSpPr txBox="1">
              <a:spLocks noChangeArrowheads="1"/>
            </p:cNvSpPr>
            <p:nvPr/>
          </p:nvSpPr>
          <p:spPr bwMode="auto">
            <a:xfrm>
              <a:off x="1056" y="1584"/>
              <a:ext cx="24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-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Luân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phiên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vai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nói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,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nghe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87066" name="Text Box 26"/>
            <p:cNvSpPr txBox="1">
              <a:spLocks noChangeArrowheads="1"/>
            </p:cNvSpPr>
            <p:nvPr/>
          </p:nvSpPr>
          <p:spPr bwMode="auto">
            <a:xfrm>
              <a:off x="1056" y="1824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- Mau lẹ, tức thời.</a:t>
              </a:r>
            </a:p>
          </p:txBody>
        </p:sp>
      </p:grpSp>
      <p:sp>
        <p:nvSpPr>
          <p:cNvPr id="87067" name="Text Box 27"/>
          <p:cNvSpPr txBox="1">
            <a:spLocks noChangeArrowheads="1"/>
          </p:cNvSpPr>
          <p:nvPr/>
        </p:nvSpPr>
        <p:spPr bwMode="auto">
          <a:xfrm>
            <a:off x="7112000" y="993227"/>
            <a:ext cx="44704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Thuận lợi, hạn chế trong: 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+ Phản hồi, điều chỉnh?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+ Sử dụng ngôn ngữ?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+ Lĩnh hội nội dung?</a:t>
            </a:r>
          </a:p>
        </p:txBody>
      </p:sp>
      <p:sp>
        <p:nvSpPr>
          <p:cNvPr id="87069" name="Text Box 29"/>
          <p:cNvSpPr txBox="1">
            <a:spLocks noChangeArrowheads="1"/>
          </p:cNvSpPr>
          <p:nvPr/>
        </p:nvSpPr>
        <p:spPr bwMode="auto">
          <a:xfrm>
            <a:off x="2906134" y="2136216"/>
            <a:ext cx="508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Wingdings" pitchFamily="2" charset="2"/>
              </a:rPr>
              <a:t>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Phản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hồi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chỉnh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ngay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87070" name="Text Box 30"/>
          <p:cNvSpPr txBox="1">
            <a:spLocks noChangeArrowheads="1"/>
          </p:cNvSpPr>
          <p:nvPr/>
        </p:nvSpPr>
        <p:spPr bwMode="auto">
          <a:xfrm>
            <a:off x="2858836" y="1791980"/>
            <a:ext cx="4151564" cy="13849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à"/>
              <a:defRPr/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Ít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kiện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:           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lựa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chọn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gọt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giũa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                               +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suy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ngẫm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kĩ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6657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70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7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7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7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7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870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87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87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870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87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87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67" grpId="0"/>
      <p:bldP spid="87069" grpId="0"/>
      <p:bldP spid="870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Line 2"/>
          <p:cNvSpPr>
            <a:spLocks noChangeShapeType="1"/>
          </p:cNvSpPr>
          <p:nvPr/>
        </p:nvSpPr>
        <p:spPr bwMode="auto">
          <a:xfrm>
            <a:off x="0" y="762000"/>
            <a:ext cx="1219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4064000" y="1311278"/>
            <a:ext cx="782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Khái niệm: Ngôn ngữ nói là ngôn ngữ âm thanh, là lời nói trong giao tiếp hàng ngày.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4064000" y="2438410"/>
            <a:ext cx="7315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Hoàn cảnh sử dụng: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304800" y="914400"/>
            <a:ext cx="11480800" cy="5638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>
            <a:off x="304800" y="1371600"/>
            <a:ext cx="1148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2743200" y="914400"/>
            <a:ext cx="406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 NGÔN NGỮ NÓI</a:t>
            </a: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7823200" y="914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NGÔN NGỮ VIẾT</a:t>
            </a:r>
          </a:p>
        </p:txBody>
      </p:sp>
      <p:sp>
        <p:nvSpPr>
          <p:cNvPr id="88074" name="Line 10"/>
          <p:cNvSpPr>
            <a:spLocks noChangeShapeType="1"/>
          </p:cNvSpPr>
          <p:nvPr/>
        </p:nvSpPr>
        <p:spPr bwMode="auto">
          <a:xfrm>
            <a:off x="2879848" y="914400"/>
            <a:ext cx="0" cy="563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8075" name="Line 11"/>
          <p:cNvSpPr>
            <a:spLocks noChangeShapeType="1"/>
          </p:cNvSpPr>
          <p:nvPr/>
        </p:nvSpPr>
        <p:spPr bwMode="auto">
          <a:xfrm>
            <a:off x="6096000" y="914400"/>
            <a:ext cx="0" cy="563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8076" name="Line 12"/>
          <p:cNvSpPr>
            <a:spLocks noChangeShapeType="1"/>
          </p:cNvSpPr>
          <p:nvPr/>
        </p:nvSpPr>
        <p:spPr bwMode="auto">
          <a:xfrm>
            <a:off x="304800" y="2133600"/>
            <a:ext cx="1148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8077" name="Line 13"/>
          <p:cNvSpPr>
            <a:spLocks noChangeShapeType="1"/>
          </p:cNvSpPr>
          <p:nvPr/>
        </p:nvSpPr>
        <p:spPr bwMode="auto">
          <a:xfrm>
            <a:off x="304800" y="4114800"/>
            <a:ext cx="1148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8078" name="Line 14"/>
          <p:cNvSpPr>
            <a:spLocks noChangeShapeType="1"/>
          </p:cNvSpPr>
          <p:nvPr/>
        </p:nvSpPr>
        <p:spPr bwMode="auto">
          <a:xfrm>
            <a:off x="304800" y="5105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8079" name="Text Box 15"/>
          <p:cNvSpPr txBox="1">
            <a:spLocks noChangeArrowheads="1"/>
          </p:cNvSpPr>
          <p:nvPr/>
        </p:nvSpPr>
        <p:spPr bwMode="auto">
          <a:xfrm>
            <a:off x="304800" y="1371601"/>
            <a:ext cx="2540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Phương tiện NN chủ yếu</a:t>
            </a:r>
          </a:p>
        </p:txBody>
      </p:sp>
      <p:sp>
        <p:nvSpPr>
          <p:cNvPr id="88080" name="Text Box 16"/>
          <p:cNvSpPr txBox="1">
            <a:spLocks noChangeArrowheads="1"/>
          </p:cNvSpPr>
          <p:nvPr/>
        </p:nvSpPr>
        <p:spPr bwMode="auto">
          <a:xfrm>
            <a:off x="304800" y="2454286"/>
            <a:ext cx="264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Hoàn cảnh giao tiếp</a:t>
            </a:r>
          </a:p>
        </p:txBody>
      </p:sp>
      <p:sp>
        <p:nvSpPr>
          <p:cNvPr id="88081" name="Line 17"/>
          <p:cNvSpPr>
            <a:spLocks noChangeShapeType="1"/>
          </p:cNvSpPr>
          <p:nvPr/>
        </p:nvSpPr>
        <p:spPr bwMode="auto">
          <a:xfrm>
            <a:off x="304800" y="4953000"/>
            <a:ext cx="1148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8082" name="Text Box 18"/>
          <p:cNvSpPr txBox="1">
            <a:spLocks noChangeArrowheads="1"/>
          </p:cNvSpPr>
          <p:nvPr/>
        </p:nvSpPr>
        <p:spPr bwMode="auto">
          <a:xfrm>
            <a:off x="304800" y="4130686"/>
            <a:ext cx="254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Phương tiện hỗ trợ</a:t>
            </a:r>
          </a:p>
        </p:txBody>
      </p:sp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304800" y="5029205"/>
            <a:ext cx="1828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Hệ thống các yếu tố ngôn ngữ</a:t>
            </a:r>
          </a:p>
        </p:txBody>
      </p:sp>
      <p:sp>
        <p:nvSpPr>
          <p:cNvPr id="88084" name="Rectangle 20"/>
          <p:cNvSpPr>
            <a:spLocks noChangeArrowheads="1"/>
          </p:cNvSpPr>
          <p:nvPr/>
        </p:nvSpPr>
        <p:spPr bwMode="auto">
          <a:xfrm>
            <a:off x="2848316" y="914400"/>
            <a:ext cx="3657600" cy="563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8085" name="Text Box 21"/>
          <p:cNvSpPr txBox="1">
            <a:spLocks noChangeArrowheads="1"/>
          </p:cNvSpPr>
          <p:nvPr/>
        </p:nvSpPr>
        <p:spPr bwMode="auto">
          <a:xfrm>
            <a:off x="6591750" y="1295400"/>
            <a:ext cx="477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viết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8087" name="Text Box 23"/>
          <p:cNvSpPr txBox="1">
            <a:spLocks noChangeArrowheads="1"/>
          </p:cNvSpPr>
          <p:nvPr/>
        </p:nvSpPr>
        <p:spPr bwMode="auto">
          <a:xfrm>
            <a:off x="3333546" y="2241560"/>
            <a:ext cx="3352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Các nhân vật giao tiếp có đồng thời có mặt hay không?</a:t>
            </a:r>
          </a:p>
        </p:txBody>
      </p:sp>
      <p:sp>
        <p:nvSpPr>
          <p:cNvPr id="88088" name="Text Box 24"/>
          <p:cNvSpPr txBox="1">
            <a:spLocks noChangeArrowheads="1"/>
          </p:cNvSpPr>
          <p:nvPr/>
        </p:nvSpPr>
        <p:spPr bwMode="auto">
          <a:xfrm>
            <a:off x="6607516" y="2057400"/>
            <a:ext cx="416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xúc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gián</a:t>
            </a:r>
            <a:r>
              <a:rPr lang="en-US" sz="24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88089" name="Text Box 25"/>
          <p:cNvSpPr txBox="1">
            <a:spLocks noChangeArrowheads="1"/>
          </p:cNvSpPr>
          <p:nvPr/>
        </p:nvSpPr>
        <p:spPr bwMode="auto">
          <a:xfrm>
            <a:off x="2946400" y="2438400"/>
            <a:ext cx="345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8090" name="Text Box 26"/>
          <p:cNvSpPr txBox="1">
            <a:spLocks noChangeArrowheads="1"/>
          </p:cNvSpPr>
          <p:nvPr/>
        </p:nvSpPr>
        <p:spPr bwMode="auto">
          <a:xfrm>
            <a:off x="3195168" y="1752600"/>
            <a:ext cx="34544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Thuận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lợi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chế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Phản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hồi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chỉnh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ngôn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Lĩnh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hội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dung?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8093" name="Text Box 29"/>
          <p:cNvSpPr txBox="1">
            <a:spLocks noChangeArrowheads="1"/>
          </p:cNvSpPr>
          <p:nvPr/>
        </p:nvSpPr>
        <p:spPr bwMode="auto">
          <a:xfrm>
            <a:off x="6921078" y="24384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Wingdings" pitchFamily="2" charset="2"/>
              </a:rPr>
              <a:t>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Khó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phản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hồi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chỉnh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</a:t>
            </a:r>
          </a:p>
        </p:txBody>
      </p:sp>
      <p:grpSp>
        <p:nvGrpSpPr>
          <p:cNvPr id="88099" name="Group 35"/>
          <p:cNvGrpSpPr>
            <a:grpSpLocks/>
          </p:cNvGrpSpPr>
          <p:nvPr/>
        </p:nvGrpSpPr>
        <p:grpSpPr bwMode="auto">
          <a:xfrm>
            <a:off x="6514678" y="2819400"/>
            <a:ext cx="5892800" cy="1219200"/>
            <a:chOff x="2880" y="1776"/>
            <a:chExt cx="2784" cy="768"/>
          </a:xfrm>
        </p:grpSpPr>
        <p:sp>
          <p:nvSpPr>
            <p:cNvPr id="88094" name="Text Box 30"/>
            <p:cNvSpPr txBox="1">
              <a:spLocks noChangeArrowheads="1"/>
            </p:cNvSpPr>
            <p:nvPr/>
          </p:nvSpPr>
          <p:spPr bwMode="auto">
            <a:xfrm>
              <a:off x="3072" y="1776"/>
              <a:ext cx="17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  <a:sym typeface="Wingdings" pitchFamily="2" charset="2"/>
                </a:rPr>
                <a:t>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Có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điều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kiện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:</a:t>
              </a:r>
            </a:p>
          </p:txBody>
        </p:sp>
        <p:sp>
          <p:nvSpPr>
            <p:cNvPr id="88095" name="Text Box 31"/>
            <p:cNvSpPr txBox="1">
              <a:spLocks noChangeArrowheads="1"/>
            </p:cNvSpPr>
            <p:nvPr/>
          </p:nvSpPr>
          <p:spPr bwMode="auto">
            <a:xfrm>
              <a:off x="2880" y="2016"/>
              <a:ext cx="24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+ suy ngẫm, gọt giũa từ ngữ.</a:t>
              </a:r>
            </a:p>
          </p:txBody>
        </p:sp>
        <p:sp>
          <p:nvSpPr>
            <p:cNvPr id="88096" name="Text Box 32"/>
            <p:cNvSpPr txBox="1">
              <a:spLocks noChangeArrowheads="1"/>
            </p:cNvSpPr>
            <p:nvPr/>
          </p:nvSpPr>
          <p:spPr bwMode="auto">
            <a:xfrm>
              <a:off x="2880" y="2256"/>
              <a:ext cx="27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+ nghiền ngẫm, lĩnh hội thấu đáo.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5648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80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80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88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88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88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880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880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880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8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7" grpId="0"/>
      <p:bldP spid="88087" grpId="1"/>
      <p:bldP spid="88088" grpId="0"/>
      <p:bldP spid="88090" grpId="0"/>
      <p:bldP spid="880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4064000" y="1090554"/>
            <a:ext cx="782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Khái niệm: Ngôn ngữ nói là ngôn ngữ âm thanh, là lời nói trong giao tiếp hàng ngày.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4064000" y="2217686"/>
            <a:ext cx="7315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Hoàn cảnh sử dụng: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101600" y="633242"/>
            <a:ext cx="12090400" cy="5867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>
            <a:off x="101600" y="1150876"/>
            <a:ext cx="1148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3251200" y="693676"/>
            <a:ext cx="406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 NGÔN NGỮ NÓI</a:t>
            </a:r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7823200" y="693676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NGÔN NGỮ VIẾT</a:t>
            </a:r>
          </a:p>
        </p:txBody>
      </p:sp>
      <p:sp>
        <p:nvSpPr>
          <p:cNvPr id="89098" name="Line 10"/>
          <p:cNvSpPr>
            <a:spLocks noChangeShapeType="1"/>
          </p:cNvSpPr>
          <p:nvPr/>
        </p:nvSpPr>
        <p:spPr bwMode="auto">
          <a:xfrm flipH="1">
            <a:off x="2723946" y="617476"/>
            <a:ext cx="0" cy="586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9099" name="Line 11"/>
          <p:cNvSpPr>
            <a:spLocks noChangeShapeType="1"/>
          </p:cNvSpPr>
          <p:nvPr/>
        </p:nvSpPr>
        <p:spPr bwMode="auto">
          <a:xfrm flipH="1">
            <a:off x="7010400" y="617476"/>
            <a:ext cx="0" cy="586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9100" name="Line 12"/>
          <p:cNvSpPr>
            <a:spLocks noChangeShapeType="1"/>
          </p:cNvSpPr>
          <p:nvPr/>
        </p:nvSpPr>
        <p:spPr bwMode="auto">
          <a:xfrm>
            <a:off x="101600" y="1912876"/>
            <a:ext cx="1148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9101" name="Line 13"/>
          <p:cNvSpPr>
            <a:spLocks noChangeShapeType="1"/>
          </p:cNvSpPr>
          <p:nvPr/>
        </p:nvSpPr>
        <p:spPr bwMode="auto">
          <a:xfrm>
            <a:off x="101600" y="4020204"/>
            <a:ext cx="1148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9102" name="Line 14"/>
          <p:cNvSpPr>
            <a:spLocks noChangeShapeType="1"/>
          </p:cNvSpPr>
          <p:nvPr/>
        </p:nvSpPr>
        <p:spPr bwMode="auto">
          <a:xfrm>
            <a:off x="304800" y="4884676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101600" y="1150877"/>
            <a:ext cx="2540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Phương tiện NN chủ yếu</a:t>
            </a:r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101600" y="2233562"/>
            <a:ext cx="264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Hoàn</a:t>
            </a:r>
            <a:r>
              <a:rPr lang="en-US" sz="24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cảnh</a:t>
            </a:r>
            <a:r>
              <a:rPr lang="en-US" sz="24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giao</a:t>
            </a:r>
            <a:r>
              <a:rPr lang="en-US" sz="24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tiếp</a:t>
            </a:r>
            <a:endParaRPr lang="en-US" sz="2400" dirty="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9105" name="Line 17"/>
          <p:cNvSpPr>
            <a:spLocks noChangeShapeType="1"/>
          </p:cNvSpPr>
          <p:nvPr/>
        </p:nvSpPr>
        <p:spPr bwMode="auto">
          <a:xfrm>
            <a:off x="101600" y="5113276"/>
            <a:ext cx="1148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9106" name="Text Box 18"/>
          <p:cNvSpPr txBox="1">
            <a:spLocks noChangeArrowheads="1"/>
          </p:cNvSpPr>
          <p:nvPr/>
        </p:nvSpPr>
        <p:spPr bwMode="auto">
          <a:xfrm>
            <a:off x="101600" y="4162218"/>
            <a:ext cx="254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Phương</a:t>
            </a:r>
            <a:r>
              <a:rPr lang="en-US" sz="2400" dirty="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tiện</a:t>
            </a:r>
            <a:r>
              <a:rPr lang="en-US" sz="2400" dirty="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hỗ</a:t>
            </a:r>
            <a:r>
              <a:rPr lang="en-US" sz="2400" dirty="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trợ</a:t>
            </a:r>
            <a:endParaRPr lang="en-US" sz="2400" dirty="0">
              <a:solidFill>
                <a:srgbClr val="CC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9107" name="Text Box 19"/>
          <p:cNvSpPr txBox="1">
            <a:spLocks noChangeArrowheads="1"/>
          </p:cNvSpPr>
          <p:nvPr/>
        </p:nvSpPr>
        <p:spPr bwMode="auto">
          <a:xfrm>
            <a:off x="101600" y="5113276"/>
            <a:ext cx="2032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Hệ thống các yếu tố ngôn ngữ</a:t>
            </a:r>
          </a:p>
        </p:txBody>
      </p:sp>
      <p:sp>
        <p:nvSpPr>
          <p:cNvPr id="89108" name="Rectangle 20"/>
          <p:cNvSpPr>
            <a:spLocks noChangeArrowheads="1"/>
          </p:cNvSpPr>
          <p:nvPr/>
        </p:nvSpPr>
        <p:spPr bwMode="auto">
          <a:xfrm>
            <a:off x="7010400" y="617476"/>
            <a:ext cx="5181600" cy="586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9109" name="Text Box 21"/>
          <p:cNvSpPr txBox="1">
            <a:spLocks noChangeArrowheads="1"/>
          </p:cNvSpPr>
          <p:nvPr/>
        </p:nvSpPr>
        <p:spPr bwMode="auto">
          <a:xfrm>
            <a:off x="2879848" y="1150876"/>
            <a:ext cx="467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thanh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89110" name="Text Box 22"/>
          <p:cNvSpPr txBox="1">
            <a:spLocks noChangeArrowheads="1"/>
          </p:cNvSpPr>
          <p:nvPr/>
        </p:nvSpPr>
        <p:spPr bwMode="auto">
          <a:xfrm>
            <a:off x="5770041" y="1115961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9111" name="Text Box 23"/>
          <p:cNvSpPr txBox="1">
            <a:spLocks noChangeArrowheads="1"/>
          </p:cNvSpPr>
          <p:nvPr/>
        </p:nvSpPr>
        <p:spPr bwMode="auto">
          <a:xfrm>
            <a:off x="7416800" y="922276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9112" name="Text Box 24"/>
          <p:cNvSpPr txBox="1">
            <a:spLocks noChangeArrowheads="1"/>
          </p:cNvSpPr>
          <p:nvPr/>
        </p:nvSpPr>
        <p:spPr bwMode="auto">
          <a:xfrm>
            <a:off x="2865840" y="1912876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xúc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trực</a:t>
            </a:r>
            <a:r>
              <a:rPr lang="en-US" sz="24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89117" name="Text Box 29"/>
          <p:cNvSpPr txBox="1">
            <a:spLocks noChangeArrowheads="1"/>
          </p:cNvSpPr>
          <p:nvPr/>
        </p:nvSpPr>
        <p:spPr bwMode="auto">
          <a:xfrm>
            <a:off x="2780006" y="2293876"/>
            <a:ext cx="508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Wingdings" pitchFamily="2" charset="2"/>
              </a:rPr>
              <a:t>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Phản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hồi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chỉnh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ngay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89118" name="Text Box 30"/>
          <p:cNvSpPr txBox="1">
            <a:spLocks noChangeArrowheads="1"/>
          </p:cNvSpPr>
          <p:nvPr/>
        </p:nvSpPr>
        <p:spPr bwMode="auto">
          <a:xfrm>
            <a:off x="2764240" y="2674876"/>
            <a:ext cx="4775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à"/>
              <a:defRPr/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Ít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kiện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:           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lựa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chọn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gọt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giũa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                               +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suy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ngẫm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kĩ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89119" name="Text Box 31"/>
          <p:cNvSpPr txBox="1">
            <a:spLocks noChangeArrowheads="1"/>
          </p:cNvSpPr>
          <p:nvPr/>
        </p:nvSpPr>
        <p:spPr bwMode="auto">
          <a:xfrm>
            <a:off x="2879848" y="3959770"/>
            <a:ext cx="314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điệu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89120" name="Text Box 32"/>
          <p:cNvSpPr txBox="1">
            <a:spLocks noChangeArrowheads="1"/>
          </p:cNvSpPr>
          <p:nvPr/>
        </p:nvSpPr>
        <p:spPr bwMode="auto">
          <a:xfrm>
            <a:off x="2879848" y="4309249"/>
            <a:ext cx="388356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Điệu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bộ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cử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nét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ánh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mắt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05262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9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9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9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9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9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9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19" grpId="0"/>
      <p:bldP spid="891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Line 2"/>
          <p:cNvSpPr>
            <a:spLocks noChangeShapeType="1"/>
          </p:cNvSpPr>
          <p:nvPr/>
        </p:nvSpPr>
        <p:spPr bwMode="auto">
          <a:xfrm>
            <a:off x="0" y="762000"/>
            <a:ext cx="1219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4064000" y="1311278"/>
            <a:ext cx="782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Khái niệm: Ngôn ngữ nói là ngôn ngữ âm thanh, là lời nói trong giao tiếp hàng ngày.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4064000" y="2438410"/>
            <a:ext cx="7315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Hoàn cảnh sử dụng: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304800" y="914400"/>
            <a:ext cx="11480800" cy="5638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>
            <a:off x="304800" y="1371600"/>
            <a:ext cx="1148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2743200" y="914400"/>
            <a:ext cx="406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 NGÔN NGỮ NÓI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7823200" y="914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NGÔN NGỮ VIẾT</a:t>
            </a:r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>
            <a:off x="2438400" y="914400"/>
            <a:ext cx="0" cy="563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0123" name="Line 11"/>
          <p:cNvSpPr>
            <a:spLocks noChangeShapeType="1"/>
          </p:cNvSpPr>
          <p:nvPr/>
        </p:nvSpPr>
        <p:spPr bwMode="auto">
          <a:xfrm>
            <a:off x="6096000" y="914400"/>
            <a:ext cx="0" cy="563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0124" name="Line 12"/>
          <p:cNvSpPr>
            <a:spLocks noChangeShapeType="1"/>
          </p:cNvSpPr>
          <p:nvPr/>
        </p:nvSpPr>
        <p:spPr bwMode="auto">
          <a:xfrm>
            <a:off x="304800" y="2133600"/>
            <a:ext cx="1148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0125" name="Line 13"/>
          <p:cNvSpPr>
            <a:spLocks noChangeShapeType="1"/>
          </p:cNvSpPr>
          <p:nvPr/>
        </p:nvSpPr>
        <p:spPr bwMode="auto">
          <a:xfrm>
            <a:off x="304800" y="4114800"/>
            <a:ext cx="1148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0126" name="Line 14"/>
          <p:cNvSpPr>
            <a:spLocks noChangeShapeType="1"/>
          </p:cNvSpPr>
          <p:nvPr/>
        </p:nvSpPr>
        <p:spPr bwMode="auto">
          <a:xfrm>
            <a:off x="304800" y="5105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304800" y="1371601"/>
            <a:ext cx="2540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Phương tiện NN chủ yếu</a:t>
            </a:r>
          </a:p>
        </p:txBody>
      </p:sp>
      <p:sp>
        <p:nvSpPr>
          <p:cNvPr id="90128" name="Text Box 16"/>
          <p:cNvSpPr txBox="1">
            <a:spLocks noChangeArrowheads="1"/>
          </p:cNvSpPr>
          <p:nvPr/>
        </p:nvSpPr>
        <p:spPr bwMode="auto">
          <a:xfrm>
            <a:off x="304800" y="2454286"/>
            <a:ext cx="264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Hoàn cảnh giao tiếp</a:t>
            </a:r>
          </a:p>
        </p:txBody>
      </p:sp>
      <p:sp>
        <p:nvSpPr>
          <p:cNvPr id="90129" name="Line 17"/>
          <p:cNvSpPr>
            <a:spLocks noChangeShapeType="1"/>
          </p:cNvSpPr>
          <p:nvPr/>
        </p:nvSpPr>
        <p:spPr bwMode="auto">
          <a:xfrm>
            <a:off x="304800" y="5029200"/>
            <a:ext cx="1148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0130" name="Text Box 18"/>
          <p:cNvSpPr txBox="1">
            <a:spLocks noChangeArrowheads="1"/>
          </p:cNvSpPr>
          <p:nvPr/>
        </p:nvSpPr>
        <p:spPr bwMode="auto">
          <a:xfrm>
            <a:off x="304800" y="4130686"/>
            <a:ext cx="254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Phương tiện hỗ trợ</a:t>
            </a:r>
          </a:p>
        </p:txBody>
      </p:sp>
      <p:sp>
        <p:nvSpPr>
          <p:cNvPr id="90131" name="Text Box 19"/>
          <p:cNvSpPr txBox="1">
            <a:spLocks noChangeArrowheads="1"/>
          </p:cNvSpPr>
          <p:nvPr/>
        </p:nvSpPr>
        <p:spPr bwMode="auto">
          <a:xfrm>
            <a:off x="425452" y="5119688"/>
            <a:ext cx="2012949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Hệ thống các yếu tố ngôn ngữ</a:t>
            </a:r>
          </a:p>
        </p:txBody>
      </p:sp>
      <p:sp>
        <p:nvSpPr>
          <p:cNvPr id="90132" name="Rectangle 20"/>
          <p:cNvSpPr>
            <a:spLocks noChangeArrowheads="1"/>
          </p:cNvSpPr>
          <p:nvPr/>
        </p:nvSpPr>
        <p:spPr bwMode="auto">
          <a:xfrm>
            <a:off x="2438400" y="914400"/>
            <a:ext cx="3657600" cy="563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0133" name="Text Box 21"/>
          <p:cNvSpPr txBox="1">
            <a:spLocks noChangeArrowheads="1"/>
          </p:cNvSpPr>
          <p:nvPr/>
        </p:nvSpPr>
        <p:spPr bwMode="auto">
          <a:xfrm>
            <a:off x="6197600" y="1295400"/>
            <a:ext cx="477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Chữ viết</a:t>
            </a:r>
          </a:p>
        </p:txBody>
      </p:sp>
      <p:sp>
        <p:nvSpPr>
          <p:cNvPr id="90135" name="Text Box 23"/>
          <p:cNvSpPr txBox="1">
            <a:spLocks noChangeArrowheads="1"/>
          </p:cNvSpPr>
          <p:nvPr/>
        </p:nvSpPr>
        <p:spPr bwMode="auto">
          <a:xfrm>
            <a:off x="6197600" y="2057400"/>
            <a:ext cx="416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Tiếp xúc </a:t>
            </a:r>
            <a:r>
              <a:rPr lang="en-US" sz="240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gián tiếp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90136" name="Text Box 24"/>
          <p:cNvSpPr txBox="1">
            <a:spLocks noChangeArrowheads="1"/>
          </p:cNvSpPr>
          <p:nvPr/>
        </p:nvSpPr>
        <p:spPr bwMode="auto">
          <a:xfrm>
            <a:off x="2946400" y="2438400"/>
            <a:ext cx="345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0138" name="Text Box 26"/>
          <p:cNvSpPr txBox="1">
            <a:spLocks noChangeArrowheads="1"/>
          </p:cNvSpPr>
          <p:nvPr/>
        </p:nvSpPr>
        <p:spPr bwMode="auto">
          <a:xfrm>
            <a:off x="6400800" y="24384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Wingdings" pitchFamily="2" charset="2"/>
              </a:rPr>
              <a:t>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Khó phản hồi, điều chỉnh.</a:t>
            </a:r>
          </a:p>
        </p:txBody>
      </p:sp>
      <p:grpSp>
        <p:nvGrpSpPr>
          <p:cNvPr id="88088" name="Group 27"/>
          <p:cNvGrpSpPr>
            <a:grpSpLocks/>
          </p:cNvGrpSpPr>
          <p:nvPr/>
        </p:nvGrpSpPr>
        <p:grpSpPr bwMode="auto">
          <a:xfrm>
            <a:off x="5994400" y="2819400"/>
            <a:ext cx="5892800" cy="1219200"/>
            <a:chOff x="2880" y="1776"/>
            <a:chExt cx="2784" cy="768"/>
          </a:xfrm>
        </p:grpSpPr>
        <p:sp>
          <p:nvSpPr>
            <p:cNvPr id="90140" name="Text Box 28"/>
            <p:cNvSpPr txBox="1">
              <a:spLocks noChangeArrowheads="1"/>
            </p:cNvSpPr>
            <p:nvPr/>
          </p:nvSpPr>
          <p:spPr bwMode="auto">
            <a:xfrm>
              <a:off x="3072" y="1776"/>
              <a:ext cx="17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  <a:sym typeface="Wingdings" pitchFamily="2" charset="2"/>
                </a:rPr>
                <a:t>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Có điều kiện:</a:t>
              </a:r>
            </a:p>
          </p:txBody>
        </p:sp>
        <p:sp>
          <p:nvSpPr>
            <p:cNvPr id="90141" name="Text Box 29"/>
            <p:cNvSpPr txBox="1">
              <a:spLocks noChangeArrowheads="1"/>
            </p:cNvSpPr>
            <p:nvPr/>
          </p:nvSpPr>
          <p:spPr bwMode="auto">
            <a:xfrm>
              <a:off x="2880" y="2016"/>
              <a:ext cx="24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+ suy ngẫm, gọt giũa từ ngữ.</a:t>
              </a:r>
            </a:p>
          </p:txBody>
        </p:sp>
        <p:sp>
          <p:nvSpPr>
            <p:cNvPr id="90142" name="Text Box 30"/>
            <p:cNvSpPr txBox="1">
              <a:spLocks noChangeArrowheads="1"/>
            </p:cNvSpPr>
            <p:nvPr/>
          </p:nvSpPr>
          <p:spPr bwMode="auto">
            <a:xfrm>
              <a:off x="2880" y="2256"/>
              <a:ext cx="27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+ nghiền ngẫm, lĩnh hội thấu đáo.</a:t>
              </a:r>
            </a:p>
          </p:txBody>
        </p:sp>
      </p:grpSp>
      <p:sp>
        <p:nvSpPr>
          <p:cNvPr id="90143" name="Text Box 31"/>
          <p:cNvSpPr txBox="1">
            <a:spLocks noChangeArrowheads="1"/>
          </p:cNvSpPr>
          <p:nvPr/>
        </p:nvSpPr>
        <p:spPr bwMode="auto">
          <a:xfrm>
            <a:off x="6197600" y="4114811"/>
            <a:ext cx="5486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Dấu câu, kí hiệu văn tự, hình ảnh, bảng biểu, sơ đồ…</a:t>
            </a:r>
          </a:p>
        </p:txBody>
      </p:sp>
    </p:spTree>
    <p:extLst>
      <p:ext uri="{BB962C8B-B14F-4D97-AF65-F5344CB8AC3E}">
        <p14:creationId xmlns:p14="http://schemas.microsoft.com/office/powerpoint/2010/main" val="13655547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0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0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0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Line 2"/>
          <p:cNvSpPr>
            <a:spLocks noChangeShapeType="1"/>
          </p:cNvSpPr>
          <p:nvPr/>
        </p:nvSpPr>
        <p:spPr bwMode="auto">
          <a:xfrm>
            <a:off x="0" y="762000"/>
            <a:ext cx="1219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4064000" y="1311278"/>
            <a:ext cx="782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Khái niệm: Ngôn ngữ nói là ngôn ngữ âm thanh, là lời nói trong giao tiếp hàng ngày.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4064000" y="2438410"/>
            <a:ext cx="7315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Hoàn cảnh sử dụng: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101600" y="838200"/>
            <a:ext cx="12090400" cy="5867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4151" name="Line 7"/>
          <p:cNvSpPr>
            <a:spLocks noChangeShapeType="1"/>
          </p:cNvSpPr>
          <p:nvPr/>
        </p:nvSpPr>
        <p:spPr bwMode="auto">
          <a:xfrm>
            <a:off x="101600" y="1371600"/>
            <a:ext cx="1148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3251200" y="914400"/>
            <a:ext cx="406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 NGÔN NGỮ NÓI</a:t>
            </a:r>
          </a:p>
        </p:txBody>
      </p:sp>
      <p:sp>
        <p:nvSpPr>
          <p:cNvPr id="134153" name="Text Box 9"/>
          <p:cNvSpPr txBox="1">
            <a:spLocks noChangeArrowheads="1"/>
          </p:cNvSpPr>
          <p:nvPr/>
        </p:nvSpPr>
        <p:spPr bwMode="auto">
          <a:xfrm>
            <a:off x="7823200" y="914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NGÔN NGỮ VIẾT</a:t>
            </a:r>
          </a:p>
        </p:txBody>
      </p:sp>
      <p:sp>
        <p:nvSpPr>
          <p:cNvPr id="134154" name="Line 10"/>
          <p:cNvSpPr>
            <a:spLocks noChangeShapeType="1"/>
          </p:cNvSpPr>
          <p:nvPr/>
        </p:nvSpPr>
        <p:spPr bwMode="auto">
          <a:xfrm flipH="1">
            <a:off x="2235200" y="838200"/>
            <a:ext cx="0" cy="586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4155" name="Line 11"/>
          <p:cNvSpPr>
            <a:spLocks noChangeShapeType="1"/>
          </p:cNvSpPr>
          <p:nvPr/>
        </p:nvSpPr>
        <p:spPr bwMode="auto">
          <a:xfrm flipH="1">
            <a:off x="7010400" y="838200"/>
            <a:ext cx="0" cy="586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4156" name="Line 12"/>
          <p:cNvSpPr>
            <a:spLocks noChangeShapeType="1"/>
          </p:cNvSpPr>
          <p:nvPr/>
        </p:nvSpPr>
        <p:spPr bwMode="auto">
          <a:xfrm>
            <a:off x="101600" y="2133600"/>
            <a:ext cx="1148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4157" name="Line 13"/>
          <p:cNvSpPr>
            <a:spLocks noChangeShapeType="1"/>
          </p:cNvSpPr>
          <p:nvPr/>
        </p:nvSpPr>
        <p:spPr bwMode="auto">
          <a:xfrm>
            <a:off x="101600" y="4114800"/>
            <a:ext cx="1148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4158" name="Line 14"/>
          <p:cNvSpPr>
            <a:spLocks noChangeShapeType="1"/>
          </p:cNvSpPr>
          <p:nvPr/>
        </p:nvSpPr>
        <p:spPr bwMode="auto">
          <a:xfrm>
            <a:off x="304800" y="5105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4159" name="Text Box 15"/>
          <p:cNvSpPr txBox="1">
            <a:spLocks noChangeArrowheads="1"/>
          </p:cNvSpPr>
          <p:nvPr/>
        </p:nvSpPr>
        <p:spPr bwMode="auto">
          <a:xfrm>
            <a:off x="101600" y="1371601"/>
            <a:ext cx="2540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Phương tiện NN chủ yếu</a:t>
            </a:r>
          </a:p>
        </p:txBody>
      </p:sp>
      <p:sp>
        <p:nvSpPr>
          <p:cNvPr id="134160" name="Text Box 16"/>
          <p:cNvSpPr txBox="1">
            <a:spLocks noChangeArrowheads="1"/>
          </p:cNvSpPr>
          <p:nvPr/>
        </p:nvSpPr>
        <p:spPr bwMode="auto">
          <a:xfrm>
            <a:off x="101600" y="2454286"/>
            <a:ext cx="264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Hoàn cảnh giao tiếp</a:t>
            </a:r>
          </a:p>
        </p:txBody>
      </p:sp>
      <p:sp>
        <p:nvSpPr>
          <p:cNvPr id="134161" name="Line 17"/>
          <p:cNvSpPr>
            <a:spLocks noChangeShapeType="1"/>
          </p:cNvSpPr>
          <p:nvPr/>
        </p:nvSpPr>
        <p:spPr bwMode="auto">
          <a:xfrm>
            <a:off x="101600" y="5334000"/>
            <a:ext cx="1148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4162" name="Text Box 18"/>
          <p:cNvSpPr txBox="1">
            <a:spLocks noChangeArrowheads="1"/>
          </p:cNvSpPr>
          <p:nvPr/>
        </p:nvSpPr>
        <p:spPr bwMode="auto">
          <a:xfrm>
            <a:off x="101600" y="4130686"/>
            <a:ext cx="254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Phương tiện hỗ trợ</a:t>
            </a:r>
          </a:p>
        </p:txBody>
      </p:sp>
      <p:sp>
        <p:nvSpPr>
          <p:cNvPr id="134163" name="Text Box 19"/>
          <p:cNvSpPr txBox="1">
            <a:spLocks noChangeArrowheads="1"/>
          </p:cNvSpPr>
          <p:nvPr/>
        </p:nvSpPr>
        <p:spPr bwMode="auto">
          <a:xfrm>
            <a:off x="101600" y="5349875"/>
            <a:ext cx="2133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Hệ thống các yếu tố ngôn ngữ</a:t>
            </a:r>
          </a:p>
        </p:txBody>
      </p:sp>
      <p:sp>
        <p:nvSpPr>
          <p:cNvPr id="134164" name="Rectangle 20"/>
          <p:cNvSpPr>
            <a:spLocks noChangeArrowheads="1"/>
          </p:cNvSpPr>
          <p:nvPr/>
        </p:nvSpPr>
        <p:spPr bwMode="auto">
          <a:xfrm>
            <a:off x="7010400" y="838200"/>
            <a:ext cx="5181600" cy="586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4165" name="Text Box 21"/>
          <p:cNvSpPr txBox="1">
            <a:spLocks noChangeArrowheads="1"/>
          </p:cNvSpPr>
          <p:nvPr/>
        </p:nvSpPr>
        <p:spPr bwMode="auto">
          <a:xfrm>
            <a:off x="2438400" y="1371600"/>
            <a:ext cx="467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Âm thanh.</a:t>
            </a:r>
          </a:p>
        </p:txBody>
      </p:sp>
      <p:sp>
        <p:nvSpPr>
          <p:cNvPr id="134166" name="Text Box 22"/>
          <p:cNvSpPr txBox="1">
            <a:spLocks noChangeArrowheads="1"/>
          </p:cNvSpPr>
          <p:nvPr/>
        </p:nvSpPr>
        <p:spPr bwMode="auto">
          <a:xfrm>
            <a:off x="5770041" y="1336685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4167" name="Text Box 23"/>
          <p:cNvSpPr txBox="1">
            <a:spLocks noChangeArrowheads="1"/>
          </p:cNvSpPr>
          <p:nvPr/>
        </p:nvSpPr>
        <p:spPr bwMode="auto">
          <a:xfrm>
            <a:off x="7416800" y="11430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4168" name="Text Box 24"/>
          <p:cNvSpPr txBox="1">
            <a:spLocks noChangeArrowheads="1"/>
          </p:cNvSpPr>
          <p:nvPr/>
        </p:nvSpPr>
        <p:spPr bwMode="auto">
          <a:xfrm>
            <a:off x="2235200" y="21336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Tiếp xúc </a:t>
            </a:r>
            <a:r>
              <a:rPr lang="en-US" sz="240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trực tiếp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134169" name="Text Box 25"/>
          <p:cNvSpPr txBox="1">
            <a:spLocks noChangeArrowheads="1"/>
          </p:cNvSpPr>
          <p:nvPr/>
        </p:nvSpPr>
        <p:spPr bwMode="auto">
          <a:xfrm>
            <a:off x="2133600" y="2514600"/>
            <a:ext cx="508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Wingdings" pitchFamily="2" charset="2"/>
              </a:rPr>
              <a:t>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Phản hồi, điều chỉnh ngay.</a:t>
            </a:r>
          </a:p>
        </p:txBody>
      </p:sp>
      <p:sp>
        <p:nvSpPr>
          <p:cNvPr id="134170" name="Text Box 26"/>
          <p:cNvSpPr txBox="1">
            <a:spLocks noChangeArrowheads="1"/>
          </p:cNvSpPr>
          <p:nvPr/>
        </p:nvSpPr>
        <p:spPr bwMode="auto">
          <a:xfrm>
            <a:off x="2133600" y="2895600"/>
            <a:ext cx="4775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Wingdings" pitchFamily="2" charset="2"/>
              </a:rPr>
              <a:t>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Ít có điều kiện:              + lựa chọn, gọt giũa từ ngữ.                               + suy ngẫm, phân tích kĩ.</a:t>
            </a:r>
          </a:p>
        </p:txBody>
      </p:sp>
      <p:sp>
        <p:nvSpPr>
          <p:cNvPr id="134171" name="Text Box 27"/>
          <p:cNvSpPr txBox="1">
            <a:spLocks noChangeArrowheads="1"/>
          </p:cNvSpPr>
          <p:nvPr/>
        </p:nvSpPr>
        <p:spPr bwMode="auto">
          <a:xfrm>
            <a:off x="2438400" y="4038600"/>
            <a:ext cx="314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Ngữ điệu.</a:t>
            </a:r>
          </a:p>
        </p:txBody>
      </p:sp>
      <p:sp>
        <p:nvSpPr>
          <p:cNvPr id="134172" name="Text Box 28"/>
          <p:cNvSpPr txBox="1">
            <a:spLocks noChangeArrowheads="1"/>
          </p:cNvSpPr>
          <p:nvPr/>
        </p:nvSpPr>
        <p:spPr bwMode="auto">
          <a:xfrm>
            <a:off x="2438400" y="4419611"/>
            <a:ext cx="4775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Điệu bộ, cử chỉ, nét mặt, ánh mắt…</a:t>
            </a:r>
          </a:p>
        </p:txBody>
      </p:sp>
      <p:sp>
        <p:nvSpPr>
          <p:cNvPr id="134173" name="Text Box 29"/>
          <p:cNvSpPr txBox="1">
            <a:spLocks noChangeArrowheads="1"/>
          </p:cNvSpPr>
          <p:nvPr/>
        </p:nvSpPr>
        <p:spPr bwMode="auto">
          <a:xfrm>
            <a:off x="7620000" y="1905010"/>
            <a:ext cx="416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Nhận xét về đặc điểm từ ngữ và câu văn trong ngôn ngữ nói? </a:t>
            </a:r>
          </a:p>
        </p:txBody>
      </p:sp>
    </p:spTree>
    <p:extLst>
      <p:ext uri="{BB962C8B-B14F-4D97-AF65-F5344CB8AC3E}">
        <p14:creationId xmlns:p14="http://schemas.microsoft.com/office/powerpoint/2010/main" val="2452099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4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4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4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016000" y="1752600"/>
            <a:ext cx="10261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571500" indent="-5715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9pPr>
          </a:lstStyle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(2 HS </a:t>
            </a:r>
            <a:r>
              <a:rPr lang="en-US" sz="36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1 – 2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8000" y="215900"/>
            <a:ext cx="10972800" cy="1384300"/>
          </a:xfrm>
        </p:spPr>
        <p:txBody>
          <a:bodyPr/>
          <a:lstStyle/>
          <a:p>
            <a:pPr algn="ctr">
              <a:defRPr/>
            </a:pPr>
            <a:r>
              <a:rPr lang="en-US" sz="5400" i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54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54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54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Picture 2" descr="Ảnh động trang trí powerpoint (29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380" y="4522076"/>
            <a:ext cx="2540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49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Line 2"/>
          <p:cNvSpPr>
            <a:spLocks noChangeShapeType="1"/>
          </p:cNvSpPr>
          <p:nvPr/>
        </p:nvSpPr>
        <p:spPr bwMode="auto">
          <a:xfrm>
            <a:off x="0" y="762000"/>
            <a:ext cx="1219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4064000" y="1311278"/>
            <a:ext cx="782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Khái niệm: Ngôn ngữ nói là ngôn ngữ âm thanh, là lời nói trong giao tiếp hàng ngày.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4064000" y="2438410"/>
            <a:ext cx="7315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Hoàn cảnh sử dụng: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101600" y="838200"/>
            <a:ext cx="12090400" cy="5867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1143" name="Line 7"/>
          <p:cNvSpPr>
            <a:spLocks noChangeShapeType="1"/>
          </p:cNvSpPr>
          <p:nvPr/>
        </p:nvSpPr>
        <p:spPr bwMode="auto">
          <a:xfrm>
            <a:off x="101600" y="1371600"/>
            <a:ext cx="1148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3251200" y="914400"/>
            <a:ext cx="406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 NGÔN NGỮ NÓI</a:t>
            </a: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7823200" y="914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NGÔN NGỮ VIẾT</a:t>
            </a:r>
          </a:p>
        </p:txBody>
      </p:sp>
      <p:sp>
        <p:nvSpPr>
          <p:cNvPr id="91146" name="Line 10"/>
          <p:cNvSpPr>
            <a:spLocks noChangeShapeType="1"/>
          </p:cNvSpPr>
          <p:nvPr/>
        </p:nvSpPr>
        <p:spPr bwMode="auto">
          <a:xfrm flipH="1">
            <a:off x="2660882" y="838200"/>
            <a:ext cx="0" cy="586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1147" name="Line 11"/>
          <p:cNvSpPr>
            <a:spLocks noChangeShapeType="1"/>
          </p:cNvSpPr>
          <p:nvPr/>
        </p:nvSpPr>
        <p:spPr bwMode="auto">
          <a:xfrm flipH="1">
            <a:off x="7010400" y="838200"/>
            <a:ext cx="0" cy="586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>
            <a:off x="101600" y="2133600"/>
            <a:ext cx="1148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1149" name="Line 13"/>
          <p:cNvSpPr>
            <a:spLocks noChangeShapeType="1"/>
          </p:cNvSpPr>
          <p:nvPr/>
        </p:nvSpPr>
        <p:spPr bwMode="auto">
          <a:xfrm>
            <a:off x="101600" y="4272460"/>
            <a:ext cx="1148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1150" name="Line 14"/>
          <p:cNvSpPr>
            <a:spLocks noChangeShapeType="1"/>
          </p:cNvSpPr>
          <p:nvPr/>
        </p:nvSpPr>
        <p:spPr bwMode="auto">
          <a:xfrm>
            <a:off x="304800" y="5105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1151" name="Text Box 15"/>
          <p:cNvSpPr txBox="1">
            <a:spLocks noChangeArrowheads="1"/>
          </p:cNvSpPr>
          <p:nvPr/>
        </p:nvSpPr>
        <p:spPr bwMode="auto">
          <a:xfrm>
            <a:off x="101600" y="1371601"/>
            <a:ext cx="2540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Phương tiện NN chủ yếu</a:t>
            </a:r>
          </a:p>
        </p:txBody>
      </p:sp>
      <p:sp>
        <p:nvSpPr>
          <p:cNvPr id="91152" name="Text Box 16"/>
          <p:cNvSpPr txBox="1">
            <a:spLocks noChangeArrowheads="1"/>
          </p:cNvSpPr>
          <p:nvPr/>
        </p:nvSpPr>
        <p:spPr bwMode="auto">
          <a:xfrm>
            <a:off x="101600" y="2454286"/>
            <a:ext cx="264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Hoàn cảnh giao tiếp</a:t>
            </a:r>
          </a:p>
        </p:txBody>
      </p:sp>
      <p:sp>
        <p:nvSpPr>
          <p:cNvPr id="91153" name="Line 17"/>
          <p:cNvSpPr>
            <a:spLocks noChangeShapeType="1"/>
          </p:cNvSpPr>
          <p:nvPr/>
        </p:nvSpPr>
        <p:spPr bwMode="auto">
          <a:xfrm>
            <a:off x="101600" y="5334000"/>
            <a:ext cx="1148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1154" name="Text Box 18"/>
          <p:cNvSpPr txBox="1">
            <a:spLocks noChangeArrowheads="1"/>
          </p:cNvSpPr>
          <p:nvPr/>
        </p:nvSpPr>
        <p:spPr bwMode="auto">
          <a:xfrm>
            <a:off x="148898" y="4351410"/>
            <a:ext cx="254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Phương</a:t>
            </a:r>
            <a:r>
              <a:rPr lang="en-US" sz="24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tiện</a:t>
            </a:r>
            <a:r>
              <a:rPr lang="en-US" sz="24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hỗ</a:t>
            </a:r>
            <a:r>
              <a:rPr lang="en-US" sz="24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trợ</a:t>
            </a:r>
            <a:endParaRPr lang="en-US" sz="2400" dirty="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1155" name="Text Box 19"/>
          <p:cNvSpPr txBox="1">
            <a:spLocks noChangeArrowheads="1"/>
          </p:cNvSpPr>
          <p:nvPr/>
        </p:nvSpPr>
        <p:spPr bwMode="auto">
          <a:xfrm>
            <a:off x="243493" y="5412830"/>
            <a:ext cx="229475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Hệ</a:t>
            </a:r>
            <a:r>
              <a:rPr lang="en-US" sz="2400" dirty="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thống</a:t>
            </a:r>
            <a:r>
              <a:rPr lang="en-US" sz="2400" dirty="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các</a:t>
            </a:r>
            <a:r>
              <a:rPr lang="en-US" sz="2400" dirty="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yếu</a:t>
            </a:r>
            <a:r>
              <a:rPr lang="en-US" sz="2400" dirty="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tố</a:t>
            </a:r>
            <a:r>
              <a:rPr lang="en-US" sz="2400" dirty="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ngôn</a:t>
            </a:r>
            <a:r>
              <a:rPr lang="en-US" sz="2400" dirty="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ngữ</a:t>
            </a:r>
            <a:endParaRPr lang="en-US" sz="2400" dirty="0">
              <a:solidFill>
                <a:srgbClr val="CC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1156" name="Rectangle 20"/>
          <p:cNvSpPr>
            <a:spLocks noChangeArrowheads="1"/>
          </p:cNvSpPr>
          <p:nvPr/>
        </p:nvSpPr>
        <p:spPr bwMode="auto">
          <a:xfrm>
            <a:off x="7010400" y="838200"/>
            <a:ext cx="5181600" cy="586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1157" name="Text Box 21"/>
          <p:cNvSpPr txBox="1">
            <a:spLocks noChangeArrowheads="1"/>
          </p:cNvSpPr>
          <p:nvPr/>
        </p:nvSpPr>
        <p:spPr bwMode="auto">
          <a:xfrm>
            <a:off x="2785252" y="1371600"/>
            <a:ext cx="467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thanh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91158" name="Text Box 22"/>
          <p:cNvSpPr txBox="1">
            <a:spLocks noChangeArrowheads="1"/>
          </p:cNvSpPr>
          <p:nvPr/>
        </p:nvSpPr>
        <p:spPr bwMode="auto">
          <a:xfrm>
            <a:off x="5770041" y="1336685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7416800" y="11430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1160" name="Text Box 24"/>
          <p:cNvSpPr txBox="1">
            <a:spLocks noChangeArrowheads="1"/>
          </p:cNvSpPr>
          <p:nvPr/>
        </p:nvSpPr>
        <p:spPr bwMode="auto">
          <a:xfrm>
            <a:off x="2771244" y="21336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xúc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trực</a:t>
            </a:r>
            <a:r>
              <a:rPr lang="en-US" sz="24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91161" name="Text Box 25"/>
          <p:cNvSpPr txBox="1">
            <a:spLocks noChangeArrowheads="1"/>
          </p:cNvSpPr>
          <p:nvPr/>
        </p:nvSpPr>
        <p:spPr bwMode="auto">
          <a:xfrm>
            <a:off x="2685410" y="2514600"/>
            <a:ext cx="508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Wingdings" pitchFamily="2" charset="2"/>
              </a:rPr>
              <a:t>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Phản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hồi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chỉnh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ngay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91162" name="Text Box 26"/>
          <p:cNvSpPr txBox="1">
            <a:spLocks noChangeArrowheads="1"/>
          </p:cNvSpPr>
          <p:nvPr/>
        </p:nvSpPr>
        <p:spPr bwMode="auto">
          <a:xfrm>
            <a:off x="2716942" y="2895600"/>
            <a:ext cx="4775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à"/>
              <a:defRPr/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Ít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kiện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:           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lựa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chọn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gọt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giũa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                               +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suy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ngẫm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kĩ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91163" name="Text Box 27"/>
          <p:cNvSpPr txBox="1">
            <a:spLocks noChangeArrowheads="1"/>
          </p:cNvSpPr>
          <p:nvPr/>
        </p:nvSpPr>
        <p:spPr bwMode="auto">
          <a:xfrm>
            <a:off x="2753720" y="4243558"/>
            <a:ext cx="314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điệu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91164" name="Text Box 28"/>
          <p:cNvSpPr txBox="1">
            <a:spLocks noChangeArrowheads="1"/>
          </p:cNvSpPr>
          <p:nvPr/>
        </p:nvSpPr>
        <p:spPr bwMode="auto">
          <a:xfrm>
            <a:off x="2737954" y="4577271"/>
            <a:ext cx="417084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Điệu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bộ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cử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nét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ánh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mắt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…</a:t>
            </a:r>
          </a:p>
        </p:txBody>
      </p:sp>
      <p:sp>
        <p:nvSpPr>
          <p:cNvPr id="91165" name="Text Box 29"/>
          <p:cNvSpPr txBox="1">
            <a:spLocks noChangeArrowheads="1"/>
          </p:cNvSpPr>
          <p:nvPr/>
        </p:nvSpPr>
        <p:spPr bwMode="auto">
          <a:xfrm>
            <a:off x="7620000" y="1905005"/>
            <a:ext cx="4165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Nhận xét về đặc điểm từ ngữ, câu văn, văn bản trong ngôn ngữ nói? </a:t>
            </a:r>
          </a:p>
        </p:txBody>
      </p:sp>
      <p:sp>
        <p:nvSpPr>
          <p:cNvPr id="91166" name="Text Box 30"/>
          <p:cNvSpPr txBox="1">
            <a:spLocks noChangeArrowheads="1"/>
          </p:cNvSpPr>
          <p:nvPr/>
        </p:nvSpPr>
        <p:spPr bwMode="auto">
          <a:xfrm>
            <a:off x="2771244" y="5257800"/>
            <a:ext cx="416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dạng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91167" name="Text Box 31"/>
          <p:cNvSpPr txBox="1">
            <a:spLocks noChangeArrowheads="1"/>
          </p:cNvSpPr>
          <p:nvPr/>
        </p:nvSpPr>
        <p:spPr bwMode="auto">
          <a:xfrm>
            <a:off x="2739712" y="5703242"/>
            <a:ext cx="4775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cấu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linh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hoạt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1169" name="Text Box 33"/>
          <p:cNvSpPr txBox="1">
            <a:spLocks noChangeArrowheads="1"/>
          </p:cNvSpPr>
          <p:nvPr/>
        </p:nvSpPr>
        <p:spPr bwMode="auto">
          <a:xfrm>
            <a:off x="2755478" y="6216868"/>
            <a:ext cx="467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chặt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chẽ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29648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1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1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1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1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1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1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1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1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66" grpId="0"/>
      <p:bldP spid="91167" grpId="0"/>
      <p:bldP spid="911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Line 2"/>
          <p:cNvSpPr>
            <a:spLocks noChangeShapeType="1"/>
          </p:cNvSpPr>
          <p:nvPr/>
        </p:nvSpPr>
        <p:spPr bwMode="auto">
          <a:xfrm>
            <a:off x="0" y="762000"/>
            <a:ext cx="1219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4064000" y="1311278"/>
            <a:ext cx="782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Khái niệm: Ngôn ngữ nói là ngôn ngữ âm thanh, là lời nói trong giao tiếp hàng ngày.</a:t>
            </a: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4064000" y="2438410"/>
            <a:ext cx="7315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Hoàn cảnh sử dụng: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304800" y="914400"/>
            <a:ext cx="11684000" cy="5791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3671" name="Line 7"/>
          <p:cNvSpPr>
            <a:spLocks noChangeShapeType="1"/>
          </p:cNvSpPr>
          <p:nvPr/>
        </p:nvSpPr>
        <p:spPr bwMode="auto">
          <a:xfrm>
            <a:off x="304800" y="1371600"/>
            <a:ext cx="1168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2743200" y="914400"/>
            <a:ext cx="406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 NGÔN NGỮ NÓI</a:t>
            </a:r>
          </a:p>
        </p:txBody>
      </p:sp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7721600" y="914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NGÔN NGỮ VIẾT</a:t>
            </a:r>
          </a:p>
        </p:txBody>
      </p:sp>
      <p:sp>
        <p:nvSpPr>
          <p:cNvPr id="113674" name="Line 10"/>
          <p:cNvSpPr>
            <a:spLocks noChangeShapeType="1"/>
          </p:cNvSpPr>
          <p:nvPr/>
        </p:nvSpPr>
        <p:spPr bwMode="auto">
          <a:xfrm>
            <a:off x="2879848" y="914400"/>
            <a:ext cx="0" cy="563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3675" name="Line 11"/>
          <p:cNvSpPr>
            <a:spLocks noChangeShapeType="1"/>
          </p:cNvSpPr>
          <p:nvPr/>
        </p:nvSpPr>
        <p:spPr bwMode="auto">
          <a:xfrm>
            <a:off x="6096000" y="914400"/>
            <a:ext cx="0" cy="563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3676" name="Line 12"/>
          <p:cNvSpPr>
            <a:spLocks noChangeShapeType="1"/>
          </p:cNvSpPr>
          <p:nvPr/>
        </p:nvSpPr>
        <p:spPr bwMode="auto">
          <a:xfrm>
            <a:off x="304800" y="2133600"/>
            <a:ext cx="1168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3677" name="Line 13"/>
          <p:cNvSpPr>
            <a:spLocks noChangeShapeType="1"/>
          </p:cNvSpPr>
          <p:nvPr/>
        </p:nvSpPr>
        <p:spPr bwMode="auto">
          <a:xfrm>
            <a:off x="304800" y="4114800"/>
            <a:ext cx="1168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3678" name="Line 14"/>
          <p:cNvSpPr>
            <a:spLocks noChangeShapeType="1"/>
          </p:cNvSpPr>
          <p:nvPr/>
        </p:nvSpPr>
        <p:spPr bwMode="auto">
          <a:xfrm>
            <a:off x="304800" y="5105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3679" name="Text Box 15"/>
          <p:cNvSpPr txBox="1">
            <a:spLocks noChangeArrowheads="1"/>
          </p:cNvSpPr>
          <p:nvPr/>
        </p:nvSpPr>
        <p:spPr bwMode="auto">
          <a:xfrm>
            <a:off x="304800" y="1371601"/>
            <a:ext cx="2540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Phương tiện NN chủ yếu</a:t>
            </a:r>
          </a:p>
        </p:txBody>
      </p:sp>
      <p:sp>
        <p:nvSpPr>
          <p:cNvPr id="113680" name="Text Box 16"/>
          <p:cNvSpPr txBox="1">
            <a:spLocks noChangeArrowheads="1"/>
          </p:cNvSpPr>
          <p:nvPr/>
        </p:nvSpPr>
        <p:spPr bwMode="auto">
          <a:xfrm>
            <a:off x="304800" y="2454286"/>
            <a:ext cx="264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Hoàn cảnh giao tiếp</a:t>
            </a:r>
          </a:p>
        </p:txBody>
      </p:sp>
      <p:sp>
        <p:nvSpPr>
          <p:cNvPr id="113681" name="Line 17"/>
          <p:cNvSpPr>
            <a:spLocks noChangeShapeType="1"/>
          </p:cNvSpPr>
          <p:nvPr/>
        </p:nvSpPr>
        <p:spPr bwMode="auto">
          <a:xfrm>
            <a:off x="304800" y="5029200"/>
            <a:ext cx="1168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3682" name="Text Box 18"/>
          <p:cNvSpPr txBox="1">
            <a:spLocks noChangeArrowheads="1"/>
          </p:cNvSpPr>
          <p:nvPr/>
        </p:nvSpPr>
        <p:spPr bwMode="auto">
          <a:xfrm>
            <a:off x="304800" y="4130686"/>
            <a:ext cx="254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Phương tiện hỗ trợ</a:t>
            </a:r>
          </a:p>
        </p:txBody>
      </p:sp>
      <p:sp>
        <p:nvSpPr>
          <p:cNvPr id="113683" name="Text Box 19"/>
          <p:cNvSpPr txBox="1">
            <a:spLocks noChangeArrowheads="1"/>
          </p:cNvSpPr>
          <p:nvPr/>
        </p:nvSpPr>
        <p:spPr bwMode="auto">
          <a:xfrm>
            <a:off x="304800" y="5334010"/>
            <a:ext cx="233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Hệ thống các yếu tố ngôn ngữ</a:t>
            </a:r>
          </a:p>
        </p:txBody>
      </p:sp>
      <p:sp>
        <p:nvSpPr>
          <p:cNvPr id="113684" name="Rectangle 20"/>
          <p:cNvSpPr>
            <a:spLocks noChangeArrowheads="1"/>
          </p:cNvSpPr>
          <p:nvPr/>
        </p:nvSpPr>
        <p:spPr bwMode="auto">
          <a:xfrm>
            <a:off x="2879848" y="887413"/>
            <a:ext cx="3762485" cy="579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3685" name="Text Box 21"/>
          <p:cNvSpPr txBox="1">
            <a:spLocks noChangeArrowheads="1"/>
          </p:cNvSpPr>
          <p:nvPr/>
        </p:nvSpPr>
        <p:spPr bwMode="auto">
          <a:xfrm>
            <a:off x="6670580" y="1389996"/>
            <a:ext cx="477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viết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3686" name="Text Box 22"/>
          <p:cNvSpPr txBox="1">
            <a:spLocks noChangeArrowheads="1"/>
          </p:cNvSpPr>
          <p:nvPr/>
        </p:nvSpPr>
        <p:spPr bwMode="auto">
          <a:xfrm>
            <a:off x="6670580" y="2057400"/>
            <a:ext cx="416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xúc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gián</a:t>
            </a:r>
            <a:r>
              <a:rPr lang="en-US" sz="24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113687" name="Text Box 23"/>
          <p:cNvSpPr txBox="1">
            <a:spLocks noChangeArrowheads="1"/>
          </p:cNvSpPr>
          <p:nvPr/>
        </p:nvSpPr>
        <p:spPr bwMode="auto">
          <a:xfrm>
            <a:off x="2946400" y="2438400"/>
            <a:ext cx="345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3688" name="Text Box 24"/>
          <p:cNvSpPr txBox="1">
            <a:spLocks noChangeArrowheads="1"/>
          </p:cNvSpPr>
          <p:nvPr/>
        </p:nvSpPr>
        <p:spPr bwMode="auto">
          <a:xfrm>
            <a:off x="7047206" y="24384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Wingdings" pitchFamily="2" charset="2"/>
              </a:rPr>
              <a:t>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Khó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phản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hồi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chỉnh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</a:t>
            </a:r>
          </a:p>
        </p:txBody>
      </p:sp>
      <p:grpSp>
        <p:nvGrpSpPr>
          <p:cNvPr id="91160" name="Group 25"/>
          <p:cNvGrpSpPr>
            <a:grpSpLocks/>
          </p:cNvGrpSpPr>
          <p:nvPr/>
        </p:nvGrpSpPr>
        <p:grpSpPr bwMode="auto">
          <a:xfrm>
            <a:off x="6625040" y="2819400"/>
            <a:ext cx="5892800" cy="1219200"/>
            <a:chOff x="2880" y="1776"/>
            <a:chExt cx="2784" cy="768"/>
          </a:xfrm>
        </p:grpSpPr>
        <p:sp>
          <p:nvSpPr>
            <p:cNvPr id="113690" name="Text Box 26"/>
            <p:cNvSpPr txBox="1">
              <a:spLocks noChangeArrowheads="1"/>
            </p:cNvSpPr>
            <p:nvPr/>
          </p:nvSpPr>
          <p:spPr bwMode="auto">
            <a:xfrm>
              <a:off x="3072" y="1776"/>
              <a:ext cx="17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  <a:sym typeface="Wingdings" pitchFamily="2" charset="2"/>
                </a:rPr>
                <a:t>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Có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điều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kiện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:</a:t>
              </a:r>
            </a:p>
          </p:txBody>
        </p:sp>
        <p:sp>
          <p:nvSpPr>
            <p:cNvPr id="113691" name="Text Box 27"/>
            <p:cNvSpPr txBox="1">
              <a:spLocks noChangeArrowheads="1"/>
            </p:cNvSpPr>
            <p:nvPr/>
          </p:nvSpPr>
          <p:spPr bwMode="auto">
            <a:xfrm>
              <a:off x="2880" y="2016"/>
              <a:ext cx="24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+ suy ngẫm, gọt giũa từ ngữ.</a:t>
              </a:r>
            </a:p>
          </p:txBody>
        </p:sp>
        <p:sp>
          <p:nvSpPr>
            <p:cNvPr id="113692" name="Text Box 28"/>
            <p:cNvSpPr txBox="1">
              <a:spLocks noChangeArrowheads="1"/>
            </p:cNvSpPr>
            <p:nvPr/>
          </p:nvSpPr>
          <p:spPr bwMode="auto">
            <a:xfrm>
              <a:off x="2880" y="2256"/>
              <a:ext cx="27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+ nghiền ngẫm, lĩnh hội thấu đáo.</a:t>
              </a:r>
            </a:p>
          </p:txBody>
        </p:sp>
      </p:grpSp>
      <p:sp>
        <p:nvSpPr>
          <p:cNvPr id="113693" name="Text Box 29"/>
          <p:cNvSpPr txBox="1">
            <a:spLocks noChangeArrowheads="1"/>
          </p:cNvSpPr>
          <p:nvPr/>
        </p:nvSpPr>
        <p:spPr bwMode="auto">
          <a:xfrm>
            <a:off x="6807200" y="4114811"/>
            <a:ext cx="497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Dấu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kí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hiệu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bảng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sơ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…</a:t>
            </a:r>
          </a:p>
        </p:txBody>
      </p:sp>
      <p:sp>
        <p:nvSpPr>
          <p:cNvPr id="113695" name="Text Box 31"/>
          <p:cNvSpPr txBox="1">
            <a:spLocks noChangeArrowheads="1"/>
          </p:cNvSpPr>
          <p:nvPr/>
        </p:nvSpPr>
        <p:spPr bwMode="auto">
          <a:xfrm>
            <a:off x="3146112" y="2514605"/>
            <a:ext cx="3352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xét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đặc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ngôn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nói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59747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9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406400" y="990607"/>
            <a:ext cx="11379200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trời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ánh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sáng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nhưng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mắt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chăm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chú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nhìn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càng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nhìn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càng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sáng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Nguyễn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Đình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Chiểu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vậy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Nguyễn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Đình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Chiểu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Lục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Vân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Tiên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Lục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Vân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Tiên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khá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thiên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lệch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rất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ít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Nguyễn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Đình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Chiểu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khúc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hùng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tráng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phong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trào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chống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bọn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xâm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lược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lúc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bờ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cõi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đây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trăm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478928" y="5641457"/>
            <a:ext cx="822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Trích 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“Nguyễn Đình Chiểu, ngôi sao sáng trong văn nghệ của dân tộc”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– Phạm Văn Đồng</a:t>
            </a:r>
          </a:p>
        </p:txBody>
      </p:sp>
    </p:spTree>
    <p:extLst>
      <p:ext uri="{BB962C8B-B14F-4D97-AF65-F5344CB8AC3E}">
        <p14:creationId xmlns:p14="http://schemas.microsoft.com/office/powerpoint/2010/main" val="117659057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Line 2"/>
          <p:cNvSpPr>
            <a:spLocks noChangeShapeType="1"/>
          </p:cNvSpPr>
          <p:nvPr/>
        </p:nvSpPr>
        <p:spPr bwMode="auto">
          <a:xfrm>
            <a:off x="0" y="762000"/>
            <a:ext cx="1219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3187" name="WordArt 3"/>
          <p:cNvSpPr>
            <a:spLocks noChangeArrowheads="1" noChangeShapeType="1" noTextEdit="1"/>
          </p:cNvSpPr>
          <p:nvPr/>
        </p:nvSpPr>
        <p:spPr bwMode="auto">
          <a:xfrm>
            <a:off x="406400" y="76200"/>
            <a:ext cx="113792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kern="10"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ĐẶC ĐIỂM CỦA NGÔN NGỮ NÓI VÀ NGÔN NGỮ VIẾT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4064000" y="1311276"/>
            <a:ext cx="7823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Khái niệm: Ngôn ngữ nói là ngôn ngữ âm thanh, là lời nói trong giao tiếp hàng ngày.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4064000" y="2438400"/>
            <a:ext cx="73152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Hoàn cảnh sử dụng: </a:t>
            </a: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304800" y="914400"/>
            <a:ext cx="11684000" cy="5791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5719" name="Line 7"/>
          <p:cNvSpPr>
            <a:spLocks noChangeShapeType="1"/>
          </p:cNvSpPr>
          <p:nvPr/>
        </p:nvSpPr>
        <p:spPr bwMode="auto">
          <a:xfrm>
            <a:off x="304800" y="1371600"/>
            <a:ext cx="1168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2743200" y="914400"/>
            <a:ext cx="406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 NGÔN NGỮ NÓI</a:t>
            </a:r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7721600" y="914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NGÔN NGỮ VIẾT</a:t>
            </a:r>
          </a:p>
        </p:txBody>
      </p:sp>
      <p:sp>
        <p:nvSpPr>
          <p:cNvPr id="115722" name="Line 10"/>
          <p:cNvSpPr>
            <a:spLocks noChangeShapeType="1"/>
          </p:cNvSpPr>
          <p:nvPr/>
        </p:nvSpPr>
        <p:spPr bwMode="auto">
          <a:xfrm>
            <a:off x="2801018" y="914400"/>
            <a:ext cx="0" cy="563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5723" name="Line 11"/>
          <p:cNvSpPr>
            <a:spLocks noChangeShapeType="1"/>
          </p:cNvSpPr>
          <p:nvPr/>
        </p:nvSpPr>
        <p:spPr bwMode="auto">
          <a:xfrm>
            <a:off x="6096000" y="914400"/>
            <a:ext cx="0" cy="563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5724" name="Line 12"/>
          <p:cNvSpPr>
            <a:spLocks noChangeShapeType="1"/>
          </p:cNvSpPr>
          <p:nvPr/>
        </p:nvSpPr>
        <p:spPr bwMode="auto">
          <a:xfrm>
            <a:off x="304800" y="2133600"/>
            <a:ext cx="1168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5725" name="Line 13"/>
          <p:cNvSpPr>
            <a:spLocks noChangeShapeType="1"/>
          </p:cNvSpPr>
          <p:nvPr/>
        </p:nvSpPr>
        <p:spPr bwMode="auto">
          <a:xfrm>
            <a:off x="304800" y="4114800"/>
            <a:ext cx="1168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5726" name="Line 14"/>
          <p:cNvSpPr>
            <a:spLocks noChangeShapeType="1"/>
          </p:cNvSpPr>
          <p:nvPr/>
        </p:nvSpPr>
        <p:spPr bwMode="auto">
          <a:xfrm>
            <a:off x="304800" y="5105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5727" name="Text Box 15"/>
          <p:cNvSpPr txBox="1">
            <a:spLocks noChangeArrowheads="1"/>
          </p:cNvSpPr>
          <p:nvPr/>
        </p:nvSpPr>
        <p:spPr bwMode="auto">
          <a:xfrm>
            <a:off x="304800" y="1371601"/>
            <a:ext cx="229651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Phương</a:t>
            </a:r>
            <a:r>
              <a:rPr lang="en-US" sz="24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tiện</a:t>
            </a:r>
            <a:r>
              <a:rPr lang="en-US" sz="24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NN </a:t>
            </a: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chủ</a:t>
            </a:r>
            <a:r>
              <a:rPr lang="en-US" sz="24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yếu</a:t>
            </a:r>
            <a:endParaRPr lang="en-US" sz="2400" dirty="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5728" name="Text Box 16"/>
          <p:cNvSpPr txBox="1">
            <a:spLocks noChangeArrowheads="1"/>
          </p:cNvSpPr>
          <p:nvPr/>
        </p:nvSpPr>
        <p:spPr bwMode="auto">
          <a:xfrm>
            <a:off x="273268" y="2454288"/>
            <a:ext cx="264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Hoàn</a:t>
            </a:r>
            <a:r>
              <a:rPr lang="en-US" sz="24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cảnh</a:t>
            </a:r>
            <a:r>
              <a:rPr lang="en-US" sz="24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giao</a:t>
            </a:r>
            <a:r>
              <a:rPr lang="en-US" sz="24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tiếp</a:t>
            </a:r>
            <a:endParaRPr lang="en-US" sz="2400" dirty="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5729" name="Line 17"/>
          <p:cNvSpPr>
            <a:spLocks noChangeShapeType="1"/>
          </p:cNvSpPr>
          <p:nvPr/>
        </p:nvSpPr>
        <p:spPr bwMode="auto">
          <a:xfrm>
            <a:off x="304800" y="5029200"/>
            <a:ext cx="1168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5730" name="Text Box 18"/>
          <p:cNvSpPr txBox="1">
            <a:spLocks noChangeArrowheads="1"/>
          </p:cNvSpPr>
          <p:nvPr/>
        </p:nvSpPr>
        <p:spPr bwMode="auto">
          <a:xfrm>
            <a:off x="304800" y="4130688"/>
            <a:ext cx="254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Phương tiện hỗ trợ</a:t>
            </a:r>
          </a:p>
        </p:txBody>
      </p:sp>
      <p:sp>
        <p:nvSpPr>
          <p:cNvPr id="115731" name="Text Box 19"/>
          <p:cNvSpPr txBox="1">
            <a:spLocks noChangeArrowheads="1"/>
          </p:cNvSpPr>
          <p:nvPr/>
        </p:nvSpPr>
        <p:spPr bwMode="auto">
          <a:xfrm>
            <a:off x="304800" y="5334000"/>
            <a:ext cx="2133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Hệ thống các yếu tố ngôn ngữ</a:t>
            </a:r>
          </a:p>
        </p:txBody>
      </p:sp>
      <p:sp>
        <p:nvSpPr>
          <p:cNvPr id="115732" name="Rectangle 20"/>
          <p:cNvSpPr>
            <a:spLocks noChangeArrowheads="1"/>
          </p:cNvSpPr>
          <p:nvPr/>
        </p:nvSpPr>
        <p:spPr bwMode="auto">
          <a:xfrm>
            <a:off x="2769486" y="914400"/>
            <a:ext cx="3657600" cy="579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5733" name="Text Box 21"/>
          <p:cNvSpPr txBox="1">
            <a:spLocks noChangeArrowheads="1"/>
          </p:cNvSpPr>
          <p:nvPr/>
        </p:nvSpPr>
        <p:spPr bwMode="auto">
          <a:xfrm>
            <a:off x="6670580" y="1421528"/>
            <a:ext cx="477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viết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5734" name="Text Box 22"/>
          <p:cNvSpPr txBox="1">
            <a:spLocks noChangeArrowheads="1"/>
          </p:cNvSpPr>
          <p:nvPr/>
        </p:nvSpPr>
        <p:spPr bwMode="auto">
          <a:xfrm>
            <a:off x="6702112" y="2057400"/>
            <a:ext cx="416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xúc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gián</a:t>
            </a:r>
            <a:r>
              <a:rPr lang="en-US" sz="2400" dirty="0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115735" name="Text Box 23"/>
          <p:cNvSpPr txBox="1">
            <a:spLocks noChangeArrowheads="1"/>
          </p:cNvSpPr>
          <p:nvPr/>
        </p:nvSpPr>
        <p:spPr bwMode="auto">
          <a:xfrm>
            <a:off x="2946400" y="2438400"/>
            <a:ext cx="345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5736" name="Text Box 24"/>
          <p:cNvSpPr txBox="1">
            <a:spLocks noChangeArrowheads="1"/>
          </p:cNvSpPr>
          <p:nvPr/>
        </p:nvSpPr>
        <p:spPr bwMode="auto">
          <a:xfrm>
            <a:off x="6968376" y="24384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Wingdings" pitchFamily="2" charset="2"/>
              </a:rPr>
              <a:t>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Khó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phản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hồi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chỉnh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</a:t>
            </a:r>
          </a:p>
        </p:txBody>
      </p:sp>
      <p:grpSp>
        <p:nvGrpSpPr>
          <p:cNvPr id="93209" name="Group 25"/>
          <p:cNvGrpSpPr>
            <a:grpSpLocks/>
          </p:cNvGrpSpPr>
          <p:nvPr/>
        </p:nvGrpSpPr>
        <p:grpSpPr bwMode="auto">
          <a:xfrm>
            <a:off x="6609274" y="2819400"/>
            <a:ext cx="5892800" cy="1219200"/>
            <a:chOff x="2880" y="1776"/>
            <a:chExt cx="2784" cy="768"/>
          </a:xfrm>
        </p:grpSpPr>
        <p:sp>
          <p:nvSpPr>
            <p:cNvPr id="115738" name="Text Box 26"/>
            <p:cNvSpPr txBox="1">
              <a:spLocks noChangeArrowheads="1"/>
            </p:cNvSpPr>
            <p:nvPr/>
          </p:nvSpPr>
          <p:spPr bwMode="auto">
            <a:xfrm>
              <a:off x="3072" y="1776"/>
              <a:ext cx="17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  <a:sym typeface="Wingdings" pitchFamily="2" charset="2"/>
                </a:rPr>
                <a:t>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Có điều kiện:</a:t>
              </a:r>
            </a:p>
          </p:txBody>
        </p:sp>
        <p:sp>
          <p:nvSpPr>
            <p:cNvPr id="115739" name="Text Box 27"/>
            <p:cNvSpPr txBox="1">
              <a:spLocks noChangeArrowheads="1"/>
            </p:cNvSpPr>
            <p:nvPr/>
          </p:nvSpPr>
          <p:spPr bwMode="auto">
            <a:xfrm>
              <a:off x="2880" y="2016"/>
              <a:ext cx="24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+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suy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ngẫm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,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gọt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giũa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từ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ngữ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.</a:t>
              </a:r>
            </a:p>
          </p:txBody>
        </p:sp>
        <p:sp>
          <p:nvSpPr>
            <p:cNvPr id="115740" name="Text Box 28"/>
            <p:cNvSpPr txBox="1">
              <a:spLocks noChangeArrowheads="1"/>
            </p:cNvSpPr>
            <p:nvPr/>
          </p:nvSpPr>
          <p:spPr bwMode="auto">
            <a:xfrm>
              <a:off x="2880" y="2256"/>
              <a:ext cx="27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+ nghiền ngẫm, lĩnh hội thấu đáo.</a:t>
              </a:r>
            </a:p>
          </p:txBody>
        </p:sp>
      </p:grpSp>
      <p:sp>
        <p:nvSpPr>
          <p:cNvPr id="115741" name="Text Box 29"/>
          <p:cNvSpPr txBox="1">
            <a:spLocks noChangeArrowheads="1"/>
          </p:cNvSpPr>
          <p:nvPr/>
        </p:nvSpPr>
        <p:spPr bwMode="auto">
          <a:xfrm>
            <a:off x="6584746" y="4114813"/>
            <a:ext cx="535151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Dấu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kí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hiệu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bảng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sơ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…</a:t>
            </a:r>
          </a:p>
        </p:txBody>
      </p:sp>
      <p:sp>
        <p:nvSpPr>
          <p:cNvPr id="115742" name="Text Box 30"/>
          <p:cNvSpPr txBox="1">
            <a:spLocks noChangeArrowheads="1"/>
          </p:cNvSpPr>
          <p:nvPr/>
        </p:nvSpPr>
        <p:spPr bwMode="auto">
          <a:xfrm>
            <a:off x="2956920" y="2514606"/>
            <a:ext cx="3352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xét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đặc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ngôn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?</a:t>
            </a:r>
          </a:p>
        </p:txBody>
      </p:sp>
      <p:sp>
        <p:nvSpPr>
          <p:cNvPr id="115744" name="Text Box 32"/>
          <p:cNvSpPr txBox="1">
            <a:spLocks noChangeArrowheads="1"/>
          </p:cNvSpPr>
          <p:nvPr/>
        </p:nvSpPr>
        <p:spPr bwMode="auto">
          <a:xfrm>
            <a:off x="6544452" y="5029213"/>
            <a:ext cx="546187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chọn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lọc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xác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phù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từng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phong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115745" name="Text Box 33"/>
          <p:cNvSpPr txBox="1">
            <a:spLocks noChangeArrowheads="1"/>
          </p:cNvSpPr>
          <p:nvPr/>
        </p:nvSpPr>
        <p:spPr bwMode="auto">
          <a:xfrm>
            <a:off x="6560218" y="5754701"/>
            <a:ext cx="5461872" cy="80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3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</a:t>
            </a:r>
            <a:r>
              <a:rPr lang="en-US" sz="23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Câu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văn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: </a:t>
            </a:r>
            <a:r>
              <a:rPr lang="en-US" sz="23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dài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nhiều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thành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phần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  </a:t>
            </a:r>
            <a:r>
              <a:rPr lang="en-US" sz="23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Văn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bản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tổ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chức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mạch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lạc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chặt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chẽ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75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5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57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57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57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42" grpId="0"/>
      <p:bldP spid="115744" grpId="0"/>
      <p:bldP spid="1157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75" name="Group 39"/>
          <p:cNvGraphicFramePr>
            <a:graphicFrameLocks noGrp="1"/>
          </p:cNvGraphicFramePr>
          <p:nvPr>
            <p:ph/>
          </p:nvPr>
        </p:nvGraphicFramePr>
        <p:xfrm>
          <a:off x="342900" y="163521"/>
          <a:ext cx="11480800" cy="653270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6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1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NGÔN NGỮ NÓI</a:t>
                      </a:r>
                    </a:p>
                  </a:txBody>
                  <a:tcPr marL="121920" marR="121920" marT="45694" marB="456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NGÔN NGỮ VIẾT</a:t>
                      </a:r>
                    </a:p>
                  </a:txBody>
                  <a:tcPr marL="121920" marR="121920" marT="45694" marB="456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Phương tiện ngôn ngữ chủ yếu</a:t>
                      </a:r>
                    </a:p>
                  </a:txBody>
                  <a:tcPr marL="121920" marR="121920" marT="45694" marB="456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Âm thanh</a:t>
                      </a:r>
                    </a:p>
                  </a:txBody>
                  <a:tcPr marL="60960" marR="60960"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5888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Pct val="120000"/>
                        <a:buFontTx/>
                        <a:buChar char="-"/>
                        <a:tabLst>
                          <a:tab pos="0" algn="l"/>
                        </a:tabLst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Chữ viết</a:t>
                      </a:r>
                    </a:p>
                  </a:txBody>
                  <a:tcPr marL="60960" marR="60960"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73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Hoàn cảnh giao tiếp</a:t>
                      </a:r>
                    </a:p>
                  </a:txBody>
                  <a:tcPr marL="121920" marR="121920" marT="45694" marB="456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xúc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trực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giao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trực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phản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hồi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tức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khắc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vai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ít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lựa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gọt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giũa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phương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tiện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ngôn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ít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ngẫm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694" marB="456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Không tiếp xúc trực tiếp.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Nhân vật giao tiếp trong phạm vi rộng lớn, thời gian lâu dài, không đổi vai.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Người giao tiếp phải biết các ký hiệu chữ viết, qui tắc  chính tả, qui cách tổ chức văn bản.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Pct val="120000"/>
                        <a:buFontTx/>
                        <a:buChar char="-"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Có điều  kiện suy ngẫm, lựa chọn, gọt giũa các  phương tiện ngôn ngữ</a:t>
                      </a:r>
                    </a:p>
                  </a:txBody>
                  <a:tcPr marL="121920" marR="121920" marT="45694" marB="456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0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Phương tiện hỗ trợ</a:t>
                      </a:r>
                    </a:p>
                  </a:txBody>
                  <a:tcPr marL="121920" marR="121920" marT="45694" marB="456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Ngữ điệu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Nét mặt, ánh mắt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Cử chỉ, điệu bộ</a:t>
                      </a:r>
                    </a:p>
                  </a:txBody>
                  <a:tcPr marL="121920" marR="121920"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Dấu câu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Hình ảnh minh họa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Sơ đồ, bảng biểu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58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Hệ thống các yếu tố ngôn ngữ</a:t>
                      </a:r>
                    </a:p>
                  </a:txBody>
                  <a:tcPr marL="121920" marR="121920" marT="45694" marB="456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Từ ngữ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 Khẩu ngữ, từ ngữ địa phương, tiếng lóng, biệt ngữ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 Trợ từ, thán từ, từ ngữ đưa đẩy, chêm xen.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Câu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: Kết cấu linh hoạt (câu tỉnh lược, câu có yếu tố dư thừa…)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Văn bản :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không chặt chẽ, mạch lạc.</a:t>
                      </a:r>
                    </a:p>
                  </a:txBody>
                  <a:tcPr marL="121920" marR="121920"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Từ ngữ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 Được chọn lọc, gọt giũa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 Sử dụng từ ngữ phổ thông.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Câu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: Câu chặt chẽ, mạch lạc: câu dài nhiều thành phần.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Văn bản :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có kết cấu chặt chẽ, mạch lạc ở mức độ cao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121920" marR="121920"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8687792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Line 2"/>
          <p:cNvSpPr>
            <a:spLocks noChangeShapeType="1"/>
          </p:cNvSpPr>
          <p:nvPr/>
        </p:nvSpPr>
        <p:spPr bwMode="auto">
          <a:xfrm>
            <a:off x="0" y="762000"/>
            <a:ext cx="1219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5235" name="WordArt 3"/>
          <p:cNvSpPr>
            <a:spLocks noChangeArrowheads="1" noChangeShapeType="1" noTextEdit="1"/>
          </p:cNvSpPr>
          <p:nvPr/>
        </p:nvSpPr>
        <p:spPr bwMode="auto">
          <a:xfrm>
            <a:off x="304800" y="76200"/>
            <a:ext cx="11582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kern="10" dirty="0"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ĐẶC ĐIỂM CỦA NGÔN NGỮ NÓI VÀ NGÔN NGỮ VIẾT</a:t>
            </a:r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812800" y="1066803"/>
            <a:ext cx="75184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Chú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ý: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biệt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giữa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biệt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giữa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ghi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</a:t>
            </a:r>
          </a:p>
        </p:txBody>
      </p:sp>
      <p:pic>
        <p:nvPicPr>
          <p:cNvPr id="5" name="Picture 2" descr="Ảnh động trang trí powerpoint (29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635" y="3515710"/>
            <a:ext cx="2540000" cy="231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75287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7721600" cy="563562"/>
          </a:xfrm>
        </p:spPr>
        <p:txBody>
          <a:bodyPr/>
          <a:lstStyle/>
          <a:p>
            <a:pPr algn="just" eaLnBrk="1" hangingPunct="1"/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*Phân biệt nói và đọc:</a:t>
            </a:r>
          </a:p>
        </p:txBody>
      </p:sp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1930400" y="1752600"/>
            <a:ext cx="1422400" cy="609600"/>
          </a:xfrm>
          <a:prstGeom prst="wedgeRoundRectCallout">
            <a:avLst>
              <a:gd name="adj1" fmla="val -57537"/>
              <a:gd name="adj2" fmla="val 11305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</a:p>
        </p:txBody>
      </p:sp>
      <p:sp>
        <p:nvSpPr>
          <p:cNvPr id="47111" name="AutoShape 7"/>
          <p:cNvSpPr>
            <a:spLocks noChangeArrowheads="1"/>
          </p:cNvSpPr>
          <p:nvPr/>
        </p:nvSpPr>
        <p:spPr bwMode="auto">
          <a:xfrm>
            <a:off x="9144000" y="1752600"/>
            <a:ext cx="1422400" cy="609600"/>
          </a:xfrm>
          <a:prstGeom prst="wedgeRoundRectCallout">
            <a:avLst>
              <a:gd name="adj1" fmla="val 1468"/>
              <a:gd name="adj2" fmla="val 11312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2641600" y="611188"/>
            <a:ext cx="7620000" cy="3046412"/>
          </a:xfrm>
          <a:prstGeom prst="cloudCallout">
            <a:avLst>
              <a:gd name="adj1" fmla="val -14875"/>
              <a:gd name="adj2" fmla="val 127074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Nói và đọc thành tiếng một văn bản giống nhau và khác nhau ở điểm nào?</a:t>
            </a:r>
          </a:p>
        </p:txBody>
      </p:sp>
      <p:pic>
        <p:nvPicPr>
          <p:cNvPr id="94217" name="Picture 9" descr="Nhà báo Lại Văn Sâm: Với Ai là triệu phú, tôi là triệu phú &quot;cả nghĩa đen  lẫn nghĩa bó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33" y="3155731"/>
            <a:ext cx="5630139" cy="281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9" name="Picture 11" descr="Top 7 Biện pháp giúp học sinh tiểu học có thể nói to khi đọc bài và phát  biểu - Toplist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3" y="3155731"/>
            <a:ext cx="5371844" cy="2822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37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  <p:bldP spid="47110" grpId="0" animBg="1" autoUpdateAnimBg="0"/>
      <p:bldP spid="47111" grpId="0" animBg="1" autoUpdateAnimBg="0"/>
      <p:bldP spid="47112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508000" y="457200"/>
            <a:ext cx="1188720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-609600" y="2895600"/>
            <a:ext cx="3962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3657600" y="1676400"/>
            <a:ext cx="508000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</a:pP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Nói: không lệ thuộc vào văn bản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3657600" y="3733800"/>
            <a:ext cx="5384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</a:pP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Đọc: lệ thuộc vào văn bản, hành động phát âm một văn bản viết…</a:t>
            </a:r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 flipV="1">
            <a:off x="3048000" y="2089150"/>
            <a:ext cx="812800" cy="11112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NI-Cooper" pitchFamily="2" charset="0"/>
              <a:cs typeface="Arial" charset="0"/>
            </a:endParaRPr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>
            <a:off x="3048000" y="3200400"/>
            <a:ext cx="91440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NI-Cooper" pitchFamily="2" charset="0"/>
              <a:cs typeface="Arial" charset="0"/>
            </a:endParaRP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0" y="4267200"/>
            <a:ext cx="1148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</a:pPr>
            <a:endParaRPr lang="en-US" sz="28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7289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1" y="1524000"/>
            <a:ext cx="3056467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1" descr="Top 7 Biện pháp giúp học sinh tiểu học có thể nói to khi đọc bài và phát  biểu - Toplist.v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036" y="3810013"/>
            <a:ext cx="3256117" cy="1710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29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48133" grpId="0"/>
      <p:bldP spid="48134" grpId="0"/>
      <p:bldP spid="48137" grpId="0" animBg="1"/>
      <p:bldP spid="4813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609600" y="457213"/>
            <a:ext cx="1097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11582400" cy="563562"/>
          </a:xfrm>
        </p:spPr>
        <p:txBody>
          <a:bodyPr/>
          <a:lstStyle/>
          <a:p>
            <a:pPr algn="just" eaLnBrk="1" hangingPunct="1"/>
            <a:r>
              <a:rPr lang="en-US" sz="2800" b="1" i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i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i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i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i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i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b="1" i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i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i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i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9" name="Doc tham luan hoc tap.MPG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784" y="2438400"/>
            <a:ext cx="4673600" cy="3276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892800" y="2286000"/>
            <a:ext cx="5994400" cy="4191000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 xử kiện thầy lí nói: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Thằng Cải đánh thằng Ngô đau hơn,phạt một chục roi.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Cải vội xoè năm ngón ta,ngẩng mặt nhìn thầy lí khẽ bẩm: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 xét lại, lẽ phải về con mà!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 lí cũng xoè năm ngón tay trái úp lên năm ngón tay mặt,nói: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Tao biết mày phải…nhưng nó lại phải…bằng hai mày!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i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(Trích truyện cười “Nhưng nó phải bằng hai mày” )</a:t>
            </a: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1524000" y="5562613"/>
            <a:ext cx="254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9" name="AutoShape 7"/>
          <p:cNvSpPr>
            <a:spLocks noChangeArrowheads="1"/>
          </p:cNvSpPr>
          <p:nvPr/>
        </p:nvSpPr>
        <p:spPr bwMode="auto">
          <a:xfrm>
            <a:off x="467784" y="1150938"/>
            <a:ext cx="4673600" cy="762000"/>
          </a:xfrm>
          <a:prstGeom prst="wedgeRectCallout">
            <a:avLst>
              <a:gd name="adj1" fmla="val -31250"/>
              <a:gd name="adj2" fmla="val 3229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Ngôn ngữ viết được trình bày bằng lời nói miệng:</a:t>
            </a:r>
          </a:p>
        </p:txBody>
      </p:sp>
      <p:sp>
        <p:nvSpPr>
          <p:cNvPr id="49160" name="AutoShape 8"/>
          <p:cNvSpPr>
            <a:spLocks noChangeArrowheads="1"/>
          </p:cNvSpPr>
          <p:nvPr/>
        </p:nvSpPr>
        <p:spPr bwMode="auto">
          <a:xfrm>
            <a:off x="6807200" y="1150938"/>
            <a:ext cx="4470400" cy="762000"/>
          </a:xfrm>
          <a:prstGeom prst="wedgeRectCallout">
            <a:avLst>
              <a:gd name="adj1" fmla="val -49890"/>
              <a:gd name="adj2" fmla="val 5008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3242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9155" grpId="0"/>
      <p:bldP spid="49156" grpId="0" build="p"/>
      <p:bldP spid="49159" grpId="0" animBg="1"/>
      <p:bldP spid="4916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1117600" y="1905000"/>
            <a:ext cx="10160000" cy="35052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lộn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2" descr="Ảnh động trang trí powerpoint (29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304" y="4130565"/>
            <a:ext cx="2540000" cy="231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42173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625600" y="1355848"/>
            <a:ext cx="8839200" cy="358140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just">
              <a:defRPr/>
            </a:pPr>
            <a:r>
              <a:rPr 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7" name="Picture 2" descr="Ảnh động trang trí powerpoint (29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48200"/>
            <a:ext cx="2540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384300"/>
          </a:xfrm>
        </p:spPr>
        <p:txBody>
          <a:bodyPr/>
          <a:lstStyle/>
          <a:p>
            <a:pPr algn="ctr">
              <a:defRPr/>
            </a:pPr>
            <a:r>
              <a:rPr lang="en-US" sz="5400" i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54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54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54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819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04800" y="605626"/>
            <a:ext cx="8128000" cy="52629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hắn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chòng</a:t>
            </a:r>
            <a:r>
              <a:rPr lang="en-US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ghẹo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ả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hắn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nắc</a:t>
            </a:r>
            <a:r>
              <a:rPr lang="en-US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nẻ</a:t>
            </a:r>
            <a:r>
              <a:rPr lang="en-US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57C75A"/>
                </a:solidFill>
                <a:latin typeface="Times New Roman" pitchFamily="18" charset="0"/>
                <a:cs typeface="Times New Roman" pitchFamily="18" charset="0"/>
              </a:rPr>
              <a:t>Kìa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giò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cớn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giò</a:t>
            </a:r>
            <a:r>
              <a:rPr lang="en-US" sz="2400" b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400" b="1" dirty="0" err="1">
                <a:solidFill>
                  <a:srgbClr val="57C75A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>
                <a:solidFill>
                  <a:srgbClr val="57C75A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>
                <a:solidFill>
                  <a:srgbClr val="57C75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57C75A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hay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khoác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ngoái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ton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sz="24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liếc</a:t>
            </a:r>
            <a:r>
              <a:rPr lang="en-US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tít</a:t>
            </a:r>
            <a:r>
              <a:rPr lang="en-US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8636000" y="1108864"/>
            <a:ext cx="3352800" cy="463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9pPr>
          </a:lstStyle>
          <a:p>
            <a:pPr algn="just" eaLnBrk="0" fontAlgn="base" hangingPunct="0">
              <a:lnSpc>
                <a:spcPct val="150000"/>
              </a:lnSpc>
              <a:spcBef>
                <a:spcPct val="45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400" b="1" i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b="1" i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i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45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400" b="1" i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i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i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45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400" b="1" i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400" b="1" i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i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45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400" b="1" i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400" b="1" i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i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i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i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i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b="1" i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i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45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400" b="1" i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i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i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i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i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b="1" i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i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i="1" dirty="0" err="1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i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i="1" dirty="0" err="1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i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118912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508000" y="1075208"/>
            <a:ext cx="11379200" cy="286232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-Từ hô gọi: </a:t>
            </a:r>
            <a:r>
              <a:rPr lang="en-US" sz="2400" b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kìa, này, ơi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Từ tình thái: </a:t>
            </a:r>
            <a:r>
              <a:rPr lang="en-US" sz="2400" b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đấy, thật đấy, nhỉ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Khẩu ngữ: </a:t>
            </a:r>
            <a:r>
              <a:rPr lang="en-US" sz="2400" b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chòng ghẹo,</a:t>
            </a:r>
            <a:r>
              <a: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mấy, có khối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nói khoác,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sợ gì, đằng ấy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Phối hợp lời nói- cử chỉ: </a:t>
            </a:r>
            <a:r>
              <a:rPr lang="en-US" sz="24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cười như nắc nẻ, cong cớn, liếc mắt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cười tít.</a:t>
            </a:r>
          </a:p>
        </p:txBody>
      </p:sp>
      <p:pic>
        <p:nvPicPr>
          <p:cNvPr id="3" name="Picture 2" descr="Ảnh động trang trí powerpoint (29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304" y="4130565"/>
            <a:ext cx="2540000" cy="231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04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711200" y="646393"/>
            <a:ext cx="107696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i="1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TẬP 3:</a:t>
            </a:r>
            <a:r>
              <a:rPr lang="en-US" sz="2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Phân tích lỗi - Chữa lại câu cho phù hợp với ngôn ngữ viết: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494632" y="2230824"/>
            <a:ext cx="570296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ý.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609600" y="4267200"/>
            <a:ext cx="11176000" cy="457200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 ca Việt Nam có nhiều bức tranh mùa thu rất đẹp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6604000" y="2293888"/>
            <a:ext cx="2605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NhầmTN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với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Dùng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thừa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Dùng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khẩu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ngữ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6343651" y="23622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NI-Cooper" pitchFamily="2" charset="0"/>
              <a:cs typeface="Arial" charset="0"/>
            </a:endParaRP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6558469" y="2309654"/>
            <a:ext cx="395896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NhầmTN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với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CN :“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…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Dùng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thừa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: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thì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đã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Dùng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khẩu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ngữ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: 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hết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274128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44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4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44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/>
      <p:bldP spid="44036" grpId="0" animBg="1"/>
      <p:bldP spid="44037" grpId="0" build="allAtOnce"/>
      <p:bldP spid="4403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2946400" y="228600"/>
            <a:ext cx="589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600" b="1">
              <a:solidFill>
                <a:srgbClr val="000000"/>
              </a:solidFill>
              <a:latin typeface="VNI-Centur" pitchFamily="2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0"/>
            <a:ext cx="10566400" cy="187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CỦNG CỐ, DẶN DÒ: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5400" b="1">
              <a:solidFill>
                <a:srgbClr val="FF0000"/>
              </a:solidFill>
              <a:latin typeface="VNI-Duff" pitchFamily="2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03200" y="863606"/>
            <a:ext cx="11582400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CỐ: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6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Ảnh động trang trí powerpoint (29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304" y="4130565"/>
            <a:ext cx="2540000" cy="231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6712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2946400" y="228600"/>
            <a:ext cx="589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600" b="1">
              <a:solidFill>
                <a:prstClr val="black"/>
              </a:solidFill>
              <a:latin typeface="VNI-Centur" pitchFamily="2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0"/>
            <a:ext cx="10566400" cy="187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CỦNG CỐ, DẶN DÒ: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5400" b="1">
              <a:solidFill>
                <a:srgbClr val="FF0000"/>
              </a:solidFill>
              <a:latin typeface="VNI-Duff" pitchFamily="2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06400" y="609612"/>
            <a:ext cx="11176000" cy="747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DẶN DÒ: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SGK.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BT 2 SGK (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hước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1, 2)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6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Ảnh động trang trí powerpoint (29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262" y="4303991"/>
            <a:ext cx="2540000" cy="231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7999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Hình nền, Slide Thank You, Cảm ơn cho bài thuyết trình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33" y="381000"/>
            <a:ext cx="9889067" cy="556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336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2" descr="Ảnh động trang trí powerpoint (26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135" y="4524703"/>
            <a:ext cx="3705534" cy="233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4" descr="Ảnh động trang trí (14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-34925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84784" y="730454"/>
            <a:ext cx="11379200" cy="5715000"/>
          </a:xfrm>
        </p:spPr>
        <p:txBody>
          <a:bodyPr/>
          <a:lstStyle/>
          <a:p>
            <a:pPr marL="514350" indent="-514350" algn="just">
              <a:lnSpc>
                <a:spcPct val="150000"/>
              </a:lnSpc>
              <a:buFontTx/>
              <a:buAutoNum type="arabicPeriod"/>
              <a:defRPr/>
            </a:pP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800" b="1" i="1" dirty="0"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150000"/>
              </a:lnSpc>
              <a:buFontTx/>
              <a:buAutoNum type="arabicPeriod"/>
              <a:defRPr/>
            </a:pP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 algn="just">
              <a:lnSpc>
                <a:spcPct val="150000"/>
              </a:lnSpc>
              <a:buFontTx/>
              <a:buAutoNum type="arabicPeriod"/>
              <a:defRPr/>
            </a:pP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Nam</a:t>
            </a:r>
          </a:p>
          <a:p>
            <a:pPr marL="514350" indent="-514350" algn="just">
              <a:lnSpc>
                <a:spcPct val="150000"/>
              </a:lnSpc>
              <a:buFontTx/>
              <a:buAutoNum type="arabicPeriod"/>
              <a:defRPr/>
            </a:pP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 algn="just">
              <a:lnSpc>
                <a:spcPct val="150000"/>
              </a:lnSpc>
              <a:buFontTx/>
              <a:buAutoNum type="arabicPeriod"/>
              <a:defRPr/>
            </a:pP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buFontTx/>
              <a:buAutoNum type="arabicPeriod"/>
              <a:defRPr/>
            </a:pP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i="1" dirty="0"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150000"/>
              </a:lnSpc>
              <a:buFontTx/>
              <a:buAutoNum type="arabicPeriod"/>
              <a:defRPr/>
            </a:pP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20-11</a:t>
            </a:r>
          </a:p>
          <a:p>
            <a:pPr marL="514350" indent="-514350" algn="just">
              <a:lnSpc>
                <a:spcPct val="150000"/>
              </a:lnSpc>
              <a:buFontTx/>
              <a:buAutoNum type="arabicPeriod"/>
              <a:defRPr/>
            </a:pP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0771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590557" y="-270638"/>
            <a:ext cx="10991849" cy="1314450"/>
          </a:xfrm>
        </p:spPr>
        <p:txBody>
          <a:bodyPr/>
          <a:lstStyle/>
          <a:p>
            <a:r>
              <a:rPr lang="en-US" sz="4800" b="1" i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4800" b="1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1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219200"/>
            <a:ext cx="5384800" cy="4456113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sz="3200" b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Ngôn ngữ nói</a:t>
            </a:r>
          </a:p>
        </p:txBody>
      </p:sp>
      <p:sp>
        <p:nvSpPr>
          <p:cNvPr id="73732" name="Content Placeholder 3"/>
          <p:cNvSpPr>
            <a:spLocks noGrp="1"/>
          </p:cNvSpPr>
          <p:nvPr>
            <p:ph sz="half" idx="2"/>
          </p:nvPr>
        </p:nvSpPr>
        <p:spPr>
          <a:xfrm>
            <a:off x="6908800" y="1182688"/>
            <a:ext cx="5384800" cy="4456112"/>
          </a:xfrm>
        </p:spPr>
        <p:txBody>
          <a:bodyPr/>
          <a:lstStyle/>
          <a:p>
            <a:pPr>
              <a:defRPr/>
            </a:pPr>
            <a:r>
              <a:rPr lang="en-US" sz="3200" b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Ngôn ngữ viết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1905000"/>
            <a:ext cx="4775200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1.Nói </a:t>
            </a:r>
            <a:r>
              <a:rPr lang="en-US" sz="2400" b="1" dirty="0" err="1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b="1" dirty="0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400" b="1" dirty="0">
              <a:solidFill>
                <a:srgbClr val="00666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4114800"/>
            <a:ext cx="47752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400" b="1" dirty="0" err="1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2400" b="1" dirty="0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b="1" dirty="0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2400" b="1" dirty="0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endParaRPr lang="en-US" sz="2400" b="1" dirty="0">
              <a:solidFill>
                <a:srgbClr val="00666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2971800"/>
            <a:ext cx="4775200" cy="762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b="1" dirty="0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b="1" dirty="0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endParaRPr lang="en-US" sz="2400" b="1" dirty="0">
              <a:solidFill>
                <a:srgbClr val="00666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9600" y="5486400"/>
            <a:ext cx="4775200" cy="838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8. GV </a:t>
            </a:r>
            <a:r>
              <a:rPr lang="en-US" sz="2400" b="1" dirty="0" err="1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- HS </a:t>
            </a:r>
            <a:r>
              <a:rPr lang="en-US" sz="2400" b="1" dirty="0" err="1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2400" b="1" dirty="0">
              <a:solidFill>
                <a:srgbClr val="00666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07200" y="1905000"/>
            <a:ext cx="4775200" cy="6096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2. Bài văn của học sinh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807200" y="4343400"/>
            <a:ext cx="4775200" cy="6096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6. Đơn xin nghỉ học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807200" y="3124200"/>
            <a:ext cx="4775200" cy="6096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4. Bài học trong SGK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07200" y="5410200"/>
            <a:ext cx="4775200" cy="8382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2400" b="1" dirty="0" err="1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b="1" dirty="0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400" b="1" dirty="0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400" b="1" dirty="0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b="1" dirty="0">
                <a:solidFill>
                  <a:srgbClr val="00666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20-11</a:t>
            </a:r>
          </a:p>
        </p:txBody>
      </p:sp>
    </p:spTree>
    <p:extLst>
      <p:ext uri="{BB962C8B-B14F-4D97-AF65-F5344CB8AC3E}">
        <p14:creationId xmlns:p14="http://schemas.microsoft.com/office/powerpoint/2010/main" val="276261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8" descr="Ảnh động đẹp (147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97050" y="4629150"/>
            <a:ext cx="7239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8" descr="Ảnh động đẹp (147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59450" y="4629150"/>
            <a:ext cx="7239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8" descr="Ảnh động đẹp (147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21850" y="4629150"/>
            <a:ext cx="7239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8" descr="Ảnh động đẹp (147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4650" y="-1504950"/>
            <a:ext cx="7239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8" descr="Ảnh động đẹp (147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07050" y="-1504950"/>
            <a:ext cx="7239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8" descr="Ảnh động đẹp (147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620250" y="-1466850"/>
            <a:ext cx="7239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718" y="1643066"/>
            <a:ext cx="1290743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425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048" y="2062660"/>
            <a:ext cx="10972800" cy="4114800"/>
          </a:xfrm>
        </p:spPr>
        <p:txBody>
          <a:bodyPr/>
          <a:lstStyle/>
          <a:p>
            <a:pPr marL="571500" indent="-571500">
              <a:lnSpc>
                <a:spcPct val="150000"/>
              </a:lnSpc>
              <a:buFontTx/>
              <a:buAutoNum type="romanUcPeriod"/>
              <a:defRPr/>
            </a:pPr>
            <a:r>
              <a:rPr lang="en-US" b="1" dirty="0" err="1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niệm</a:t>
            </a:r>
            <a:endParaRPr lang="en-US" b="1" dirty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150000"/>
              </a:lnSpc>
              <a:buFontTx/>
              <a:buAutoNum type="romanUcPeriod"/>
              <a:defRPr/>
            </a:pPr>
            <a:r>
              <a:rPr lang="en-US" b="1" dirty="0" err="1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điểm</a:t>
            </a:r>
            <a:endParaRPr lang="en-US" b="1" dirty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150000"/>
              </a:lnSpc>
              <a:buFontTx/>
              <a:buAutoNum type="romanUcPeriod"/>
              <a:defRPr/>
            </a:pPr>
            <a:r>
              <a:rPr lang="en-US" b="1" dirty="0" err="1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tập</a:t>
            </a:r>
            <a:endParaRPr lang="en-US" b="1" dirty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Ảnh động trang trí powerpoint (29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635" y="3515710"/>
            <a:ext cx="2540000" cy="231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905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06406" y="411172"/>
            <a:ext cx="437303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KHÁI NIỆM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06406" y="1143000"/>
            <a:ext cx="1118023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1 .</a:t>
            </a:r>
            <a:r>
              <a:rPr lang="en-US" sz="32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Ngôn ngữ nói</a:t>
            </a:r>
          </a:p>
        </p:txBody>
      </p:sp>
      <p:sp>
        <p:nvSpPr>
          <p:cNvPr id="77828" name="AutoShape 6" descr="Chương trình Mầm non - Hệ thống Giáo dục HBE"/>
          <p:cNvSpPr>
            <a:spLocks noChangeAspect="1" noChangeArrowheads="1"/>
          </p:cNvSpPr>
          <p:nvPr/>
        </p:nvSpPr>
        <p:spPr bwMode="auto">
          <a:xfrm>
            <a:off x="213784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NI-Cooper" pitchFamily="2" charset="0"/>
              <a:cs typeface="Arial" charset="0"/>
            </a:endParaRPr>
          </a:p>
        </p:txBody>
      </p:sp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57600"/>
            <a:ext cx="528320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1784" y="1905009"/>
            <a:ext cx="10759016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Là ngôn ngữ </a:t>
            </a:r>
            <a:r>
              <a:rPr lang="en-US" sz="3200" u="sng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âm thanh</a:t>
            </a:r>
            <a:r>
              <a:rPr 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là </a:t>
            </a:r>
            <a:r>
              <a:rPr lang="en-US" sz="3200" u="sng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lời nói</a:t>
            </a:r>
            <a:r>
              <a:rPr 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trong giao tiếp hàng ngày, được tiếp nhận bằng thính giác.</a:t>
            </a:r>
          </a:p>
        </p:txBody>
      </p:sp>
    </p:spTree>
    <p:extLst>
      <p:ext uri="{BB962C8B-B14F-4D97-AF65-F5344CB8AC3E}">
        <p14:creationId xmlns:p14="http://schemas.microsoft.com/office/powerpoint/2010/main" val="7182539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utoUpdateAnimBg="0"/>
      <p:bldP spid="13317" grpId="0" autoUpdateAnimBg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ChangeArrowheads="1"/>
          </p:cNvSpPr>
          <p:nvPr/>
        </p:nvSpPr>
        <p:spPr bwMode="auto">
          <a:xfrm rot="10811712" flipV="1">
            <a:off x="410633" y="1154113"/>
            <a:ext cx="10966451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14350" indent="-514350"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 startAt="2"/>
            </a:pPr>
            <a:r>
              <a:rPr lang="en-US" sz="32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Ngôn ngữ viết</a:t>
            </a:r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71010" name="Picture 2" descr="Kỹ năng viết là gì? Vai trò và cách cải thiện kỹ năng viết. | Ghi chú trực  tuyế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33800"/>
            <a:ext cx="5598584" cy="27992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406406" y="411172"/>
            <a:ext cx="437303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oper" pitchFamily="2" charset="0"/>
                <a:cs typeface="Arial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KHÁI NIỆM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08000" y="2057409"/>
            <a:ext cx="11277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Là ngôn ngữ được thể hiện bằng </a:t>
            </a:r>
            <a:r>
              <a:rPr lang="en-US" sz="3200" u="sng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chữ viết</a:t>
            </a:r>
            <a:r>
              <a:rPr 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trong văn bản và được tiếp nhận bằng thị giác.</a:t>
            </a:r>
          </a:p>
        </p:txBody>
      </p:sp>
    </p:spTree>
    <p:extLst>
      <p:ext uri="{BB962C8B-B14F-4D97-AF65-F5344CB8AC3E}">
        <p14:creationId xmlns:p14="http://schemas.microsoft.com/office/powerpoint/2010/main" val="21858168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2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2910</Words>
  <Application>Microsoft Office PowerPoint</Application>
  <PresentationFormat>Màn hình rộng</PresentationFormat>
  <Paragraphs>335</Paragraphs>
  <Slides>35</Slides>
  <Notes>1</Notes>
  <HiddenSlides>0</HiddenSlides>
  <MMClips>1</MMClips>
  <ScaleCrop>false</ScaleCrop>
  <HeadingPairs>
    <vt:vector size="4" baseType="variant">
      <vt:variant>
        <vt:lpstr>Chủ đề</vt:lpstr>
      </vt:variant>
      <vt:variant>
        <vt:i4>8</vt:i4>
      </vt:variant>
      <vt:variant>
        <vt:lpstr>Tiêu đề Bản chiếu</vt:lpstr>
      </vt:variant>
      <vt:variant>
        <vt:i4>35</vt:i4>
      </vt:variant>
    </vt:vector>
  </HeadingPairs>
  <TitlesOfParts>
    <vt:vector size="43" baseType="lpstr">
      <vt:lpstr>2_Office Theme</vt:lpstr>
      <vt:lpstr>3_Office Theme</vt:lpstr>
      <vt:lpstr>4_Office Theme</vt:lpstr>
      <vt:lpstr>Ocean</vt:lpstr>
      <vt:lpstr>Balloons</vt:lpstr>
      <vt:lpstr>1_Office Theme</vt:lpstr>
      <vt:lpstr>Default Design</vt:lpstr>
      <vt:lpstr>Pixel</vt:lpstr>
      <vt:lpstr>Bản trình bày PowerPoint</vt:lpstr>
      <vt:lpstr>Thảo luận nhóm </vt:lpstr>
      <vt:lpstr>Thảo luận nhóm </vt:lpstr>
      <vt:lpstr>Bản trình bày PowerPoint</vt:lpstr>
      <vt:lpstr>Kết quả</vt:lpstr>
      <vt:lpstr>Bản trình bày PowerPoint</vt:lpstr>
      <vt:lpstr>Cấu trúc bài học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*Phân biệt nói và đọc:</vt:lpstr>
      <vt:lpstr>Bản trình bày PowerPoint</vt:lpstr>
      <vt:lpstr>* Trong thực tế sử dụng ngôn ngữ có hai trường hợp:</vt:lpstr>
      <vt:lpstr> 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Dong Thi KimCuong</cp:lastModifiedBy>
  <cp:revision>26</cp:revision>
  <dcterms:created xsi:type="dcterms:W3CDTF">2018-05-24T12:43:45Z</dcterms:created>
  <dcterms:modified xsi:type="dcterms:W3CDTF">2021-11-09T01:47:29Z</dcterms:modified>
</cp:coreProperties>
</file>